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36_FEBBEA3C.xml" ContentType="application/vnd.ms-powerpoint.comments+xml"/>
  <Override PartName="/ppt/notesSlides/notesSlide5.xml" ContentType="application/vnd.openxmlformats-officedocument.presentationml.notesSlide+xml"/>
  <Override PartName="/ppt/comments/modernComment_134_C3F28C9F.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sldIdLst>
    <p:sldId id="256" r:id="rId2"/>
    <p:sldId id="257" r:id="rId3"/>
    <p:sldId id="258" r:id="rId4"/>
    <p:sldId id="298" r:id="rId5"/>
    <p:sldId id="261" r:id="rId6"/>
    <p:sldId id="299" r:id="rId7"/>
    <p:sldId id="302" r:id="rId8"/>
    <p:sldId id="301" r:id="rId9"/>
    <p:sldId id="289" r:id="rId10"/>
    <p:sldId id="291" r:id="rId11"/>
    <p:sldId id="292" r:id="rId12"/>
    <p:sldId id="294" r:id="rId13"/>
    <p:sldId id="303" r:id="rId14"/>
    <p:sldId id="310" r:id="rId15"/>
    <p:sldId id="308" r:id="rId16"/>
    <p:sldId id="307" r:id="rId17"/>
    <p:sldId id="311" r:id="rId18"/>
    <p:sldId id="312" r:id="rId19"/>
    <p:sldId id="313" r:id="rId20"/>
    <p:sldId id="314" r:id="rId21"/>
    <p:sldId id="306" r:id="rId22"/>
    <p:sldId id="305" r:id="rId23"/>
    <p:sldId id="30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A59CBB79-5F5E-493A-B05F-63F22619451A}">
          <p14:sldIdLst>
            <p14:sldId id="256"/>
          </p14:sldIdLst>
        </p14:section>
        <p14:section name="Background and Methods" id="{59C39EB0-1C6D-480F-8A42-E7EDBB075CE0}">
          <p14:sldIdLst>
            <p14:sldId id="257"/>
            <p14:sldId id="258"/>
            <p14:sldId id="298"/>
            <p14:sldId id="261"/>
            <p14:sldId id="299"/>
            <p14:sldId id="302"/>
            <p14:sldId id="301"/>
          </p14:sldIdLst>
        </p14:section>
        <p14:section name="Results - homo" id="{A5F7F073-696D-476D-9209-E393214B5576}">
          <p14:sldIdLst>
            <p14:sldId id="289"/>
            <p14:sldId id="291"/>
            <p14:sldId id="292"/>
            <p14:sldId id="294"/>
          </p14:sldIdLst>
        </p14:section>
        <p14:section name="Results - hetero" id="{E7F17CC7-A999-45D8-8351-EFB7ED7A33B1}">
          <p14:sldIdLst>
            <p14:sldId id="303"/>
            <p14:sldId id="310"/>
            <p14:sldId id="308"/>
            <p14:sldId id="307"/>
            <p14:sldId id="311"/>
            <p14:sldId id="312"/>
            <p14:sldId id="313"/>
            <p14:sldId id="314"/>
          </p14:sldIdLst>
        </p14:section>
        <p14:section name="Appendix slides" id="{E706CB98-407C-42C5-87D5-C8BB6024C2FF}">
          <p14:sldIdLst>
            <p14:sldId id="306"/>
            <p14:sldId id="305"/>
            <p14:sldId id="30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7548B66-4D59-985D-85D3-65079295D56B}" name="Clarence Ioakim Sy" initials="CS" userId="S::ctsy@outlook.up.edu.ph::093305ad-f10f-46d1-89a1-774fe872a2d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41A35"/>
    <a:srgbClr val="156082"/>
    <a:srgbClr val="AC8E18"/>
    <a:srgbClr val="825515"/>
    <a:srgbClr val="158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3243" autoAdjust="0"/>
  </p:normalViewPr>
  <p:slideViewPr>
    <p:cSldViewPr snapToGrid="0">
      <p:cViewPr>
        <p:scale>
          <a:sx n="75" d="100"/>
          <a:sy n="75" d="100"/>
        </p:scale>
        <p:origin x="10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8/10/relationships/authors" Target="authors.xml"/></Relationships>
</file>

<file path=ppt/comments/modernComment_134_C3F28C9F.xml><?xml version="1.0" encoding="utf-8"?>
<p188:cmLst xmlns:a="http://schemas.openxmlformats.org/drawingml/2006/main" xmlns:r="http://schemas.openxmlformats.org/officeDocument/2006/relationships" xmlns:p188="http://schemas.microsoft.com/office/powerpoint/2018/8/main">
  <p188:cm id="{B24744EB-9144-4FEA-829F-4F57B6F3A4B0}" authorId="{57548B66-4D59-985D-85D3-65079295D56B}" created="2024-11-04T06:30:14.227">
    <pc:sldMkLst xmlns:pc="http://schemas.microsoft.com/office/powerpoint/2013/main/command">
      <pc:docMk/>
      <pc:sldMk cId="3287452831" sldId="308"/>
    </pc:sldMkLst>
    <p188:txBody>
      <a:bodyPr/>
      <a:lstStyle/>
      <a:p>
        <a:r>
          <a:rPr lang="en-PH"/>
          <a:t>Need direct annotation/label</a:t>
        </a:r>
      </a:p>
    </p188:txBody>
  </p188:cm>
</p188:cmLst>
</file>

<file path=ppt/comments/modernComment_136_FEBBEA3C.xml><?xml version="1.0" encoding="utf-8"?>
<p188:cmLst xmlns:a="http://schemas.openxmlformats.org/drawingml/2006/main" xmlns:r="http://schemas.openxmlformats.org/officeDocument/2006/relationships" xmlns:p188="http://schemas.microsoft.com/office/powerpoint/2018/8/main">
  <p188:cm id="{611AC189-9923-41C1-90E2-60759D9492E0}" authorId="{57548B66-4D59-985D-85D3-65079295D56B}" created="2024-11-04T06:29:54.917">
    <pc:sldMkLst xmlns:pc="http://schemas.microsoft.com/office/powerpoint/2013/main/command">
      <pc:docMk/>
      <pc:sldMk cId="4273728060" sldId="310"/>
    </pc:sldMkLst>
    <p188:txBody>
      <a:bodyPr/>
      <a:lstStyle/>
      <a:p>
        <a:r>
          <a:rPr lang="en-PH"/>
          <a:t>Need direct annotation/label</a:t>
        </a:r>
      </a:p>
    </p188:txBody>
  </p188:cm>
</p188:cmLst>
</file>

<file path=ppt/diagrams/_rels/data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92DAA4-C728-46D7-A5F6-7F5CC8E0D2B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D6DF348-788F-463A-AA34-EC5331F9C2BD}">
      <dgm:prSet custT="1"/>
      <dgm:spPr/>
      <dgm:t>
        <a:bodyPr/>
        <a:lstStyle/>
        <a:p>
          <a:r>
            <a:rPr lang="en-PH" sz="3200" dirty="0"/>
            <a:t>Improve students’ conceptual understanding and problem-solving skills compared to traditional instruction</a:t>
          </a:r>
          <a:endParaRPr lang="en-US" sz="3200" dirty="0"/>
        </a:p>
      </dgm:t>
    </dgm:pt>
    <dgm:pt modelId="{136ECC22-7E97-456B-BA35-E659D74CD9F8}" type="parTrans" cxnId="{C45C068F-4BE6-471C-A249-26FE113BD14F}">
      <dgm:prSet/>
      <dgm:spPr/>
      <dgm:t>
        <a:bodyPr/>
        <a:lstStyle/>
        <a:p>
          <a:endParaRPr lang="en-US"/>
        </a:p>
      </dgm:t>
    </dgm:pt>
    <dgm:pt modelId="{9E1CC845-2D2F-4053-AA2F-DE5C2B7EA2C0}" type="sibTrans" cxnId="{C45C068F-4BE6-471C-A249-26FE113BD14F}">
      <dgm:prSet/>
      <dgm:spPr/>
      <dgm:t>
        <a:bodyPr/>
        <a:lstStyle/>
        <a:p>
          <a:endParaRPr lang="en-US"/>
        </a:p>
      </dgm:t>
    </dgm:pt>
    <dgm:pt modelId="{3F26DFEA-3F1C-4485-A21E-394ACF7D3E21}">
      <dgm:prSet custT="1"/>
      <dgm:spPr/>
      <dgm:t>
        <a:bodyPr/>
        <a:lstStyle/>
        <a:p>
          <a:r>
            <a:rPr lang="en-PH" sz="3200" dirty="0"/>
            <a:t>Benefit groups even if no one in it initially knew the answer</a:t>
          </a:r>
          <a:endParaRPr lang="en-US" sz="3200" dirty="0"/>
        </a:p>
      </dgm:t>
    </dgm:pt>
    <dgm:pt modelId="{EB250123-5852-42CA-B626-52F75C2143A5}" type="parTrans" cxnId="{8170CE2F-258C-40A7-B992-B66AD8007A32}">
      <dgm:prSet/>
      <dgm:spPr/>
      <dgm:t>
        <a:bodyPr/>
        <a:lstStyle/>
        <a:p>
          <a:endParaRPr lang="en-US"/>
        </a:p>
      </dgm:t>
    </dgm:pt>
    <dgm:pt modelId="{C8FD26E9-A979-402F-B7B9-14108BE87A58}" type="sibTrans" cxnId="{8170CE2F-258C-40A7-B992-B66AD8007A32}">
      <dgm:prSet/>
      <dgm:spPr/>
      <dgm:t>
        <a:bodyPr/>
        <a:lstStyle/>
        <a:p>
          <a:endParaRPr lang="en-US"/>
        </a:p>
      </dgm:t>
    </dgm:pt>
    <dgm:pt modelId="{9170C491-1A53-4ED8-953B-53E98CC4BF88}">
      <dgm:prSet custT="1"/>
      <dgm:spPr/>
      <dgm:t>
        <a:bodyPr/>
        <a:lstStyle/>
        <a:p>
          <a:r>
            <a:rPr lang="en-PH" sz="3200" dirty="0"/>
            <a:t>Students with less background knowledge learn as much as students with more background knowledge </a:t>
          </a:r>
          <a:r>
            <a:rPr lang="en-PH" sz="2400" dirty="0"/>
            <a:t>(vs traditional instruction)</a:t>
          </a:r>
          <a:endParaRPr lang="en-US" sz="3200" dirty="0"/>
        </a:p>
      </dgm:t>
    </dgm:pt>
    <dgm:pt modelId="{4E393EBF-1FA9-4EE5-A553-AAE4CFB73034}" type="parTrans" cxnId="{A3C69769-249A-4598-9E6E-08F45DEF83EB}">
      <dgm:prSet/>
      <dgm:spPr/>
      <dgm:t>
        <a:bodyPr/>
        <a:lstStyle/>
        <a:p>
          <a:endParaRPr lang="en-US"/>
        </a:p>
      </dgm:t>
    </dgm:pt>
    <dgm:pt modelId="{45A63470-D8C9-4329-846B-21896BA5AF4D}" type="sibTrans" cxnId="{A3C69769-249A-4598-9E6E-08F45DEF83EB}">
      <dgm:prSet/>
      <dgm:spPr/>
      <dgm:t>
        <a:bodyPr/>
        <a:lstStyle/>
        <a:p>
          <a:endParaRPr lang="en-US"/>
        </a:p>
      </dgm:t>
    </dgm:pt>
    <dgm:pt modelId="{F7BCDFB7-D46F-4D59-97F9-9996F2A60C94}" type="pres">
      <dgm:prSet presAssocID="{6992DAA4-C728-46D7-A5F6-7F5CC8E0D2B3}" presName="vert0" presStyleCnt="0">
        <dgm:presLayoutVars>
          <dgm:dir/>
          <dgm:animOne val="branch"/>
          <dgm:animLvl val="lvl"/>
        </dgm:presLayoutVars>
      </dgm:prSet>
      <dgm:spPr/>
    </dgm:pt>
    <dgm:pt modelId="{5BF84D98-B154-4595-9E7B-6D9253FD1C42}" type="pres">
      <dgm:prSet presAssocID="{CD6DF348-788F-463A-AA34-EC5331F9C2BD}" presName="thickLine" presStyleLbl="alignNode1" presStyleIdx="0" presStyleCnt="3"/>
      <dgm:spPr/>
    </dgm:pt>
    <dgm:pt modelId="{F53B5EC0-A2DC-4389-AE61-E77B702E2336}" type="pres">
      <dgm:prSet presAssocID="{CD6DF348-788F-463A-AA34-EC5331F9C2BD}" presName="horz1" presStyleCnt="0"/>
      <dgm:spPr/>
    </dgm:pt>
    <dgm:pt modelId="{13B609BF-17E3-4EED-BA0D-C0134FB380E4}" type="pres">
      <dgm:prSet presAssocID="{CD6DF348-788F-463A-AA34-EC5331F9C2BD}" presName="tx1" presStyleLbl="revTx" presStyleIdx="0" presStyleCnt="3"/>
      <dgm:spPr/>
    </dgm:pt>
    <dgm:pt modelId="{54C59155-20BE-48E5-8037-5DE21A756B8C}" type="pres">
      <dgm:prSet presAssocID="{CD6DF348-788F-463A-AA34-EC5331F9C2BD}" presName="vert1" presStyleCnt="0"/>
      <dgm:spPr/>
    </dgm:pt>
    <dgm:pt modelId="{FCB05256-DB67-44F5-A435-D8403A2BC2BB}" type="pres">
      <dgm:prSet presAssocID="{3F26DFEA-3F1C-4485-A21E-394ACF7D3E21}" presName="thickLine" presStyleLbl="alignNode1" presStyleIdx="1" presStyleCnt="3"/>
      <dgm:spPr/>
    </dgm:pt>
    <dgm:pt modelId="{16D796DB-A7DD-49DA-B6EF-616E3EA3DB40}" type="pres">
      <dgm:prSet presAssocID="{3F26DFEA-3F1C-4485-A21E-394ACF7D3E21}" presName="horz1" presStyleCnt="0"/>
      <dgm:spPr/>
    </dgm:pt>
    <dgm:pt modelId="{7164ACFE-703B-4B1F-8F06-276A321F2889}" type="pres">
      <dgm:prSet presAssocID="{3F26DFEA-3F1C-4485-A21E-394ACF7D3E21}" presName="tx1" presStyleLbl="revTx" presStyleIdx="1" presStyleCnt="3"/>
      <dgm:spPr/>
    </dgm:pt>
    <dgm:pt modelId="{C5E796D7-F79A-4958-9ED3-F0A1051C8882}" type="pres">
      <dgm:prSet presAssocID="{3F26DFEA-3F1C-4485-A21E-394ACF7D3E21}" presName="vert1" presStyleCnt="0"/>
      <dgm:spPr/>
    </dgm:pt>
    <dgm:pt modelId="{4B17716F-2C68-4B0B-9707-3322E821176C}" type="pres">
      <dgm:prSet presAssocID="{9170C491-1A53-4ED8-953B-53E98CC4BF88}" presName="thickLine" presStyleLbl="alignNode1" presStyleIdx="2" presStyleCnt="3"/>
      <dgm:spPr/>
    </dgm:pt>
    <dgm:pt modelId="{F57E0CA8-E3CD-45EB-84DA-969C74EB2BEA}" type="pres">
      <dgm:prSet presAssocID="{9170C491-1A53-4ED8-953B-53E98CC4BF88}" presName="horz1" presStyleCnt="0"/>
      <dgm:spPr/>
    </dgm:pt>
    <dgm:pt modelId="{36726D91-00B9-47DC-8FC3-FB6ED06B3F96}" type="pres">
      <dgm:prSet presAssocID="{9170C491-1A53-4ED8-953B-53E98CC4BF88}" presName="tx1" presStyleLbl="revTx" presStyleIdx="2" presStyleCnt="3"/>
      <dgm:spPr/>
    </dgm:pt>
    <dgm:pt modelId="{99C3E9BF-1058-4A9D-86DD-A22D1DA11A2F}" type="pres">
      <dgm:prSet presAssocID="{9170C491-1A53-4ED8-953B-53E98CC4BF88}" presName="vert1" presStyleCnt="0"/>
      <dgm:spPr/>
    </dgm:pt>
  </dgm:ptLst>
  <dgm:cxnLst>
    <dgm:cxn modelId="{D5C07414-8098-4F22-9DD5-06B08CEA681F}" type="presOf" srcId="{9170C491-1A53-4ED8-953B-53E98CC4BF88}" destId="{36726D91-00B9-47DC-8FC3-FB6ED06B3F96}" srcOrd="0" destOrd="0" presId="urn:microsoft.com/office/officeart/2008/layout/LinedList"/>
    <dgm:cxn modelId="{8170CE2F-258C-40A7-B992-B66AD8007A32}" srcId="{6992DAA4-C728-46D7-A5F6-7F5CC8E0D2B3}" destId="{3F26DFEA-3F1C-4485-A21E-394ACF7D3E21}" srcOrd="1" destOrd="0" parTransId="{EB250123-5852-42CA-B626-52F75C2143A5}" sibTransId="{C8FD26E9-A979-402F-B7B9-14108BE87A58}"/>
    <dgm:cxn modelId="{A3C69769-249A-4598-9E6E-08F45DEF83EB}" srcId="{6992DAA4-C728-46D7-A5F6-7F5CC8E0D2B3}" destId="{9170C491-1A53-4ED8-953B-53E98CC4BF88}" srcOrd="2" destOrd="0" parTransId="{4E393EBF-1FA9-4EE5-A553-AAE4CFB73034}" sibTransId="{45A63470-D8C9-4329-846B-21896BA5AF4D}"/>
    <dgm:cxn modelId="{AC257777-2EB3-4564-9C3B-AE102098D7DB}" type="presOf" srcId="{3F26DFEA-3F1C-4485-A21E-394ACF7D3E21}" destId="{7164ACFE-703B-4B1F-8F06-276A321F2889}" srcOrd="0" destOrd="0" presId="urn:microsoft.com/office/officeart/2008/layout/LinedList"/>
    <dgm:cxn modelId="{CA240382-19F7-4815-83B6-8E7B9E41E530}" type="presOf" srcId="{CD6DF348-788F-463A-AA34-EC5331F9C2BD}" destId="{13B609BF-17E3-4EED-BA0D-C0134FB380E4}" srcOrd="0" destOrd="0" presId="urn:microsoft.com/office/officeart/2008/layout/LinedList"/>
    <dgm:cxn modelId="{C45C068F-4BE6-471C-A249-26FE113BD14F}" srcId="{6992DAA4-C728-46D7-A5F6-7F5CC8E0D2B3}" destId="{CD6DF348-788F-463A-AA34-EC5331F9C2BD}" srcOrd="0" destOrd="0" parTransId="{136ECC22-7E97-456B-BA35-E659D74CD9F8}" sibTransId="{9E1CC845-2D2F-4053-AA2F-DE5C2B7EA2C0}"/>
    <dgm:cxn modelId="{8F3818B2-8079-4448-8ED3-96EB015CC449}" type="presOf" srcId="{6992DAA4-C728-46D7-A5F6-7F5CC8E0D2B3}" destId="{F7BCDFB7-D46F-4D59-97F9-9996F2A60C94}" srcOrd="0" destOrd="0" presId="urn:microsoft.com/office/officeart/2008/layout/LinedList"/>
    <dgm:cxn modelId="{D2648921-3174-4332-BB34-406927190CF1}" type="presParOf" srcId="{F7BCDFB7-D46F-4D59-97F9-9996F2A60C94}" destId="{5BF84D98-B154-4595-9E7B-6D9253FD1C42}" srcOrd="0" destOrd="0" presId="urn:microsoft.com/office/officeart/2008/layout/LinedList"/>
    <dgm:cxn modelId="{9DF5C0AF-5B7D-4725-BE73-B6DD808EEB70}" type="presParOf" srcId="{F7BCDFB7-D46F-4D59-97F9-9996F2A60C94}" destId="{F53B5EC0-A2DC-4389-AE61-E77B702E2336}" srcOrd="1" destOrd="0" presId="urn:microsoft.com/office/officeart/2008/layout/LinedList"/>
    <dgm:cxn modelId="{AB47A583-58E9-4A89-944B-6A20402D13BF}" type="presParOf" srcId="{F53B5EC0-A2DC-4389-AE61-E77B702E2336}" destId="{13B609BF-17E3-4EED-BA0D-C0134FB380E4}" srcOrd="0" destOrd="0" presId="urn:microsoft.com/office/officeart/2008/layout/LinedList"/>
    <dgm:cxn modelId="{90210912-00F6-4498-8DAC-9B1C8B7ABDBF}" type="presParOf" srcId="{F53B5EC0-A2DC-4389-AE61-E77B702E2336}" destId="{54C59155-20BE-48E5-8037-5DE21A756B8C}" srcOrd="1" destOrd="0" presId="urn:microsoft.com/office/officeart/2008/layout/LinedList"/>
    <dgm:cxn modelId="{F2CFC908-5277-4B4F-A2BB-4D8B7DA7D611}" type="presParOf" srcId="{F7BCDFB7-D46F-4D59-97F9-9996F2A60C94}" destId="{FCB05256-DB67-44F5-A435-D8403A2BC2BB}" srcOrd="2" destOrd="0" presId="urn:microsoft.com/office/officeart/2008/layout/LinedList"/>
    <dgm:cxn modelId="{805E452B-DCC1-4946-8CCA-9AB8785AE255}" type="presParOf" srcId="{F7BCDFB7-D46F-4D59-97F9-9996F2A60C94}" destId="{16D796DB-A7DD-49DA-B6EF-616E3EA3DB40}" srcOrd="3" destOrd="0" presId="urn:microsoft.com/office/officeart/2008/layout/LinedList"/>
    <dgm:cxn modelId="{B6F7D5F0-24B6-4AE5-8D1D-E206451DBF62}" type="presParOf" srcId="{16D796DB-A7DD-49DA-B6EF-616E3EA3DB40}" destId="{7164ACFE-703B-4B1F-8F06-276A321F2889}" srcOrd="0" destOrd="0" presId="urn:microsoft.com/office/officeart/2008/layout/LinedList"/>
    <dgm:cxn modelId="{D0D3C853-58F8-4EF9-B328-AFD8C769E3C3}" type="presParOf" srcId="{16D796DB-A7DD-49DA-B6EF-616E3EA3DB40}" destId="{C5E796D7-F79A-4958-9ED3-F0A1051C8882}" srcOrd="1" destOrd="0" presId="urn:microsoft.com/office/officeart/2008/layout/LinedList"/>
    <dgm:cxn modelId="{FC397E48-4C8E-4001-AE1C-BB36EABAFB55}" type="presParOf" srcId="{F7BCDFB7-D46F-4D59-97F9-9996F2A60C94}" destId="{4B17716F-2C68-4B0B-9707-3322E821176C}" srcOrd="4" destOrd="0" presId="urn:microsoft.com/office/officeart/2008/layout/LinedList"/>
    <dgm:cxn modelId="{C9C6E4E7-C7DF-40C8-965B-7D19C85942A2}" type="presParOf" srcId="{F7BCDFB7-D46F-4D59-97F9-9996F2A60C94}" destId="{F57E0CA8-E3CD-45EB-84DA-969C74EB2BEA}" srcOrd="5" destOrd="0" presId="urn:microsoft.com/office/officeart/2008/layout/LinedList"/>
    <dgm:cxn modelId="{FC51C305-CBA9-4471-B8D1-7C81934F9C75}" type="presParOf" srcId="{F57E0CA8-E3CD-45EB-84DA-969C74EB2BEA}" destId="{36726D91-00B9-47DC-8FC3-FB6ED06B3F96}" srcOrd="0" destOrd="0" presId="urn:microsoft.com/office/officeart/2008/layout/LinedList"/>
    <dgm:cxn modelId="{9C4CCDBC-3A19-44E3-9ACC-AE438EC9AE76}" type="presParOf" srcId="{F57E0CA8-E3CD-45EB-84DA-969C74EB2BEA}" destId="{99C3E9BF-1058-4A9D-86DD-A22D1DA11A2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D1CD1D-26F6-437B-B295-92E7360A41C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PH"/>
        </a:p>
      </dgm:t>
    </dgm:pt>
    <dgm:pt modelId="{14CE45DA-E6FD-4AC2-A8ED-8BABA0068C2C}">
      <dgm:prSet/>
      <dgm:spPr/>
      <dgm:t>
        <a:bodyPr/>
        <a:lstStyle/>
        <a:p>
          <a:r>
            <a:rPr lang="en-PH" dirty="0"/>
            <a:t>How does the number of learned students develop over time?</a:t>
          </a:r>
        </a:p>
      </dgm:t>
    </dgm:pt>
    <dgm:pt modelId="{FB0954B3-2163-4284-B93B-6A7F0BA9AFED}" type="parTrans" cxnId="{C74235D8-9F04-4C44-84E2-93F3C1107C8F}">
      <dgm:prSet/>
      <dgm:spPr/>
      <dgm:t>
        <a:bodyPr/>
        <a:lstStyle/>
        <a:p>
          <a:endParaRPr lang="en-PH"/>
        </a:p>
      </dgm:t>
    </dgm:pt>
    <dgm:pt modelId="{E48DEDAD-6EA5-4470-B6F0-FE5DBCF3657D}" type="sibTrans" cxnId="{C74235D8-9F04-4C44-84E2-93F3C1107C8F}">
      <dgm:prSet/>
      <dgm:spPr/>
      <dgm:t>
        <a:bodyPr/>
        <a:lstStyle/>
        <a:p>
          <a:endParaRPr lang="en-PH"/>
        </a:p>
      </dgm:t>
    </dgm:pt>
    <dgm:pt modelId="{F266E586-47CA-4D83-9D26-4C3B52DB7500}">
      <dgm:prSet/>
      <dgm:spPr/>
      <dgm:t>
        <a:bodyPr/>
        <a:lstStyle/>
        <a:p>
          <a:pPr>
            <a:lnSpc>
              <a:spcPct val="100000"/>
            </a:lnSpc>
          </a:pPr>
          <a:r>
            <a:rPr lang="en-PH" dirty="0"/>
            <a:t>Spatial position of high aptitude students in class</a:t>
          </a:r>
        </a:p>
      </dgm:t>
    </dgm:pt>
    <dgm:pt modelId="{52C9F507-8ECD-4CA4-A5E9-CAB08A16B898}" type="parTrans" cxnId="{E48D0C9E-654A-4941-9029-213AD2C75201}">
      <dgm:prSet/>
      <dgm:spPr/>
      <dgm:t>
        <a:bodyPr/>
        <a:lstStyle/>
        <a:p>
          <a:endParaRPr lang="en-PH"/>
        </a:p>
      </dgm:t>
    </dgm:pt>
    <dgm:pt modelId="{5A2C1435-9448-4912-A089-E97606239D01}" type="sibTrans" cxnId="{E48D0C9E-654A-4941-9029-213AD2C75201}">
      <dgm:prSet/>
      <dgm:spPr/>
      <dgm:t>
        <a:bodyPr/>
        <a:lstStyle/>
        <a:p>
          <a:endParaRPr lang="en-PH"/>
        </a:p>
      </dgm:t>
    </dgm:pt>
    <dgm:pt modelId="{2ADD01FD-3ED8-4222-B3A8-D4C3CF1EEB92}">
      <dgm:prSet/>
      <dgm:spPr/>
      <dgm:t>
        <a:bodyPr/>
        <a:lstStyle/>
        <a:p>
          <a:r>
            <a:rPr lang="en-PH" dirty="0"/>
            <a:t>How does the positioning of learned students affect the learning rate of the </a:t>
          </a:r>
          <a:br>
            <a:rPr lang="en-PH" dirty="0"/>
          </a:br>
          <a:r>
            <a:rPr lang="en-PH" dirty="0"/>
            <a:t>class for peer instruction?</a:t>
          </a:r>
        </a:p>
      </dgm:t>
    </dgm:pt>
    <dgm:pt modelId="{4803F9CC-E39D-4297-9A5B-69CAD6648EDD}" type="parTrans" cxnId="{4348DB16-139F-4F83-BB7A-68DCDAE1EEA2}">
      <dgm:prSet/>
      <dgm:spPr/>
      <dgm:t>
        <a:bodyPr/>
        <a:lstStyle/>
        <a:p>
          <a:endParaRPr lang="en-PH"/>
        </a:p>
      </dgm:t>
    </dgm:pt>
    <dgm:pt modelId="{3FC0EA94-C7C6-4A53-BE60-617098866DF7}" type="sibTrans" cxnId="{4348DB16-139F-4F83-BB7A-68DCDAE1EEA2}">
      <dgm:prSet/>
      <dgm:spPr/>
      <dgm:t>
        <a:bodyPr/>
        <a:lstStyle/>
        <a:p>
          <a:endParaRPr lang="en-PH"/>
        </a:p>
      </dgm:t>
    </dgm:pt>
    <dgm:pt modelId="{EFE4E3A9-3933-4F8A-B796-E51756E73DD4}">
      <dgm:prSet/>
      <dgm:spPr/>
      <dgm:t>
        <a:bodyPr/>
        <a:lstStyle/>
        <a:p>
          <a:pPr>
            <a:lnSpc>
              <a:spcPct val="100000"/>
            </a:lnSpc>
          </a:pPr>
          <a:r>
            <a:rPr lang="en-PH" dirty="0"/>
            <a:t>Learning rate</a:t>
          </a:r>
        </a:p>
      </dgm:t>
    </dgm:pt>
    <dgm:pt modelId="{BE741754-9305-41C8-859B-CEB93A59AB39}" type="parTrans" cxnId="{7749A7BE-DEA8-4837-A2C1-2218A3E204DE}">
      <dgm:prSet/>
      <dgm:spPr/>
      <dgm:t>
        <a:bodyPr/>
        <a:lstStyle/>
        <a:p>
          <a:endParaRPr lang="en-PH"/>
        </a:p>
      </dgm:t>
    </dgm:pt>
    <dgm:pt modelId="{74B7393D-542B-4C5A-8B27-E85A23692C21}" type="sibTrans" cxnId="{7749A7BE-DEA8-4837-A2C1-2218A3E204DE}">
      <dgm:prSet/>
      <dgm:spPr/>
      <dgm:t>
        <a:bodyPr/>
        <a:lstStyle/>
        <a:p>
          <a:endParaRPr lang="en-PH"/>
        </a:p>
      </dgm:t>
    </dgm:pt>
    <dgm:pt modelId="{8C294C5A-A673-401B-AF34-9EE1F7CD3D34}">
      <dgm:prSet/>
      <dgm:spPr/>
      <dgm:t>
        <a:bodyPr/>
        <a:lstStyle/>
        <a:p>
          <a:r>
            <a:rPr lang="en-PH"/>
            <a:t>Traditional vs peer instruction</a:t>
          </a:r>
        </a:p>
      </dgm:t>
    </dgm:pt>
    <dgm:pt modelId="{12FAE486-E0E4-41B7-8470-D919947C0B9A}" type="parTrans" cxnId="{D9D5F8FA-C3AF-40FF-AF31-3E40FA80831E}">
      <dgm:prSet/>
      <dgm:spPr/>
      <dgm:t>
        <a:bodyPr/>
        <a:lstStyle/>
        <a:p>
          <a:endParaRPr lang="en-PH"/>
        </a:p>
      </dgm:t>
    </dgm:pt>
    <dgm:pt modelId="{501C2AE5-F1CF-47AB-A1F0-CCD3BFAE88F2}" type="sibTrans" cxnId="{D9D5F8FA-C3AF-40FF-AF31-3E40FA80831E}">
      <dgm:prSet/>
      <dgm:spPr/>
      <dgm:t>
        <a:bodyPr/>
        <a:lstStyle/>
        <a:p>
          <a:endParaRPr lang="en-PH"/>
        </a:p>
      </dgm:t>
    </dgm:pt>
    <dgm:pt modelId="{4552F135-ABF2-44B2-AFFE-BAB37FBC2DB4}">
      <dgm:prSet/>
      <dgm:spPr/>
      <dgm:t>
        <a:bodyPr/>
        <a:lstStyle/>
        <a:p>
          <a:pPr>
            <a:lnSpc>
              <a:spcPct val="100000"/>
            </a:lnSpc>
          </a:pPr>
          <a:r>
            <a:rPr lang="en-PH" dirty="0"/>
            <a:t>When is peer instruction better than traditional instruction?</a:t>
          </a:r>
        </a:p>
      </dgm:t>
    </dgm:pt>
    <dgm:pt modelId="{310B3F2E-A4FD-4C15-9EA9-5995E24C4D75}" type="parTrans" cxnId="{A54C1CB0-94E0-49C9-BC6C-75EB1AA1A798}">
      <dgm:prSet/>
      <dgm:spPr/>
      <dgm:t>
        <a:bodyPr/>
        <a:lstStyle/>
        <a:p>
          <a:endParaRPr lang="en-PH"/>
        </a:p>
      </dgm:t>
    </dgm:pt>
    <dgm:pt modelId="{D49BE452-4FDF-4583-877E-D699E5F253BD}" type="sibTrans" cxnId="{A54C1CB0-94E0-49C9-BC6C-75EB1AA1A798}">
      <dgm:prSet/>
      <dgm:spPr/>
      <dgm:t>
        <a:bodyPr/>
        <a:lstStyle/>
        <a:p>
          <a:endParaRPr lang="en-PH"/>
        </a:p>
      </dgm:t>
    </dgm:pt>
    <dgm:pt modelId="{77499730-EC08-4926-8262-E1690D5E6F37}">
      <dgm:prSet/>
      <dgm:spPr/>
      <dgm:t>
        <a:bodyPr/>
        <a:lstStyle/>
        <a:p>
          <a:pPr>
            <a:lnSpc>
              <a:spcPct val="100000"/>
            </a:lnSpc>
          </a:pPr>
          <a:r>
            <a:rPr lang="en-PH" dirty="0"/>
            <a:t>Which factors lead to a difference in performance?</a:t>
          </a:r>
        </a:p>
      </dgm:t>
    </dgm:pt>
    <dgm:pt modelId="{019436FE-8C95-4510-8AC2-048B0BAAF880}" type="parTrans" cxnId="{A0586B07-0782-4D6D-88A2-92D45510D3A1}">
      <dgm:prSet/>
      <dgm:spPr/>
      <dgm:t>
        <a:bodyPr/>
        <a:lstStyle/>
        <a:p>
          <a:endParaRPr lang="en-PH"/>
        </a:p>
      </dgm:t>
    </dgm:pt>
    <dgm:pt modelId="{52C808CB-5092-4E25-A32B-2972A64CA7A6}" type="sibTrans" cxnId="{A0586B07-0782-4D6D-88A2-92D45510D3A1}">
      <dgm:prSet/>
      <dgm:spPr/>
      <dgm:t>
        <a:bodyPr/>
        <a:lstStyle/>
        <a:p>
          <a:endParaRPr lang="en-PH"/>
        </a:p>
      </dgm:t>
    </dgm:pt>
    <dgm:pt modelId="{9D4BACD2-FF5B-44A4-83D9-BFCB01B76FBC}" type="pres">
      <dgm:prSet presAssocID="{DAD1CD1D-26F6-437B-B295-92E7360A41C5}" presName="linear" presStyleCnt="0">
        <dgm:presLayoutVars>
          <dgm:animLvl val="lvl"/>
          <dgm:resizeHandles val="exact"/>
        </dgm:presLayoutVars>
      </dgm:prSet>
      <dgm:spPr/>
    </dgm:pt>
    <dgm:pt modelId="{BC756C01-F594-4729-8CD6-00A83A803B36}" type="pres">
      <dgm:prSet presAssocID="{EFE4E3A9-3933-4F8A-B796-E51756E73DD4}" presName="parentText" presStyleLbl="node1" presStyleIdx="0" presStyleCnt="3">
        <dgm:presLayoutVars>
          <dgm:chMax val="0"/>
          <dgm:bulletEnabled val="1"/>
        </dgm:presLayoutVars>
      </dgm:prSet>
      <dgm:spPr/>
    </dgm:pt>
    <dgm:pt modelId="{65A5F02C-D1B2-4883-83AF-50D9B0EDA903}" type="pres">
      <dgm:prSet presAssocID="{EFE4E3A9-3933-4F8A-B796-E51756E73DD4}" presName="childText" presStyleLbl="revTx" presStyleIdx="0" presStyleCnt="3">
        <dgm:presLayoutVars>
          <dgm:bulletEnabled val="1"/>
        </dgm:presLayoutVars>
      </dgm:prSet>
      <dgm:spPr/>
    </dgm:pt>
    <dgm:pt modelId="{78CD1602-068C-4CCD-BA8E-295F174177AA}" type="pres">
      <dgm:prSet presAssocID="{8C294C5A-A673-401B-AF34-9EE1F7CD3D34}" presName="parentText" presStyleLbl="node1" presStyleIdx="1" presStyleCnt="3">
        <dgm:presLayoutVars>
          <dgm:chMax val="0"/>
          <dgm:bulletEnabled val="1"/>
        </dgm:presLayoutVars>
      </dgm:prSet>
      <dgm:spPr/>
    </dgm:pt>
    <dgm:pt modelId="{70719E5F-B1C0-4E17-BA62-283FCC9C5115}" type="pres">
      <dgm:prSet presAssocID="{8C294C5A-A673-401B-AF34-9EE1F7CD3D34}" presName="childText" presStyleLbl="revTx" presStyleIdx="1" presStyleCnt="3">
        <dgm:presLayoutVars>
          <dgm:bulletEnabled val="1"/>
        </dgm:presLayoutVars>
      </dgm:prSet>
      <dgm:spPr/>
    </dgm:pt>
    <dgm:pt modelId="{3161231E-7CBD-4D0A-BCC2-5CD5909181D3}" type="pres">
      <dgm:prSet presAssocID="{F266E586-47CA-4D83-9D26-4C3B52DB7500}" presName="parentText" presStyleLbl="node1" presStyleIdx="2" presStyleCnt="3">
        <dgm:presLayoutVars>
          <dgm:chMax val="0"/>
          <dgm:bulletEnabled val="1"/>
        </dgm:presLayoutVars>
      </dgm:prSet>
      <dgm:spPr/>
    </dgm:pt>
    <dgm:pt modelId="{1198C3AE-278B-4F0D-85FD-B6DFF389D083}" type="pres">
      <dgm:prSet presAssocID="{F266E586-47CA-4D83-9D26-4C3B52DB7500}" presName="childText" presStyleLbl="revTx" presStyleIdx="2" presStyleCnt="3">
        <dgm:presLayoutVars>
          <dgm:bulletEnabled val="1"/>
        </dgm:presLayoutVars>
      </dgm:prSet>
      <dgm:spPr/>
    </dgm:pt>
  </dgm:ptLst>
  <dgm:cxnLst>
    <dgm:cxn modelId="{A0586B07-0782-4D6D-88A2-92D45510D3A1}" srcId="{8C294C5A-A673-401B-AF34-9EE1F7CD3D34}" destId="{77499730-EC08-4926-8262-E1690D5E6F37}" srcOrd="1" destOrd="0" parTransId="{019436FE-8C95-4510-8AC2-048B0BAAF880}" sibTransId="{52C808CB-5092-4E25-A32B-2972A64CA7A6}"/>
    <dgm:cxn modelId="{4348DB16-139F-4F83-BB7A-68DCDAE1EEA2}" srcId="{F266E586-47CA-4D83-9D26-4C3B52DB7500}" destId="{2ADD01FD-3ED8-4222-B3A8-D4C3CF1EEB92}" srcOrd="0" destOrd="0" parTransId="{4803F9CC-E39D-4297-9A5B-69CAD6648EDD}" sibTransId="{3FC0EA94-C7C6-4A53-BE60-617098866DF7}"/>
    <dgm:cxn modelId="{9775ED26-5255-4F66-AA92-FE51720718E3}" type="presOf" srcId="{DAD1CD1D-26F6-437B-B295-92E7360A41C5}" destId="{9D4BACD2-FF5B-44A4-83D9-BFCB01B76FBC}" srcOrd="0" destOrd="0" presId="urn:microsoft.com/office/officeart/2005/8/layout/vList2"/>
    <dgm:cxn modelId="{8F099F43-7AAB-4930-89B0-4538CE553093}" type="presOf" srcId="{77499730-EC08-4926-8262-E1690D5E6F37}" destId="{70719E5F-B1C0-4E17-BA62-283FCC9C5115}" srcOrd="0" destOrd="1" presId="urn:microsoft.com/office/officeart/2005/8/layout/vList2"/>
    <dgm:cxn modelId="{72DBC063-7010-4440-B57A-90DC3D47E262}" type="presOf" srcId="{F266E586-47CA-4D83-9D26-4C3B52DB7500}" destId="{3161231E-7CBD-4D0A-BCC2-5CD5909181D3}" srcOrd="0" destOrd="0" presId="urn:microsoft.com/office/officeart/2005/8/layout/vList2"/>
    <dgm:cxn modelId="{764F0348-9C73-4B74-A722-621D33935B32}" type="presOf" srcId="{4552F135-ABF2-44B2-AFFE-BAB37FBC2DB4}" destId="{70719E5F-B1C0-4E17-BA62-283FCC9C5115}" srcOrd="0" destOrd="0" presId="urn:microsoft.com/office/officeart/2005/8/layout/vList2"/>
    <dgm:cxn modelId="{3914F869-C0AB-4074-8ADC-B8EC1A28C325}" type="presOf" srcId="{2ADD01FD-3ED8-4222-B3A8-D4C3CF1EEB92}" destId="{1198C3AE-278B-4F0D-85FD-B6DFF389D083}" srcOrd="0" destOrd="0" presId="urn:microsoft.com/office/officeart/2005/8/layout/vList2"/>
    <dgm:cxn modelId="{C079E37C-BED4-46AC-AEB4-50C487BE2579}" type="presOf" srcId="{8C294C5A-A673-401B-AF34-9EE1F7CD3D34}" destId="{78CD1602-068C-4CCD-BA8E-295F174177AA}" srcOrd="0" destOrd="0" presId="urn:microsoft.com/office/officeart/2005/8/layout/vList2"/>
    <dgm:cxn modelId="{A4ECDE92-2A2D-4B57-AC3E-4CD1AC694B04}" type="presOf" srcId="{EFE4E3A9-3933-4F8A-B796-E51756E73DD4}" destId="{BC756C01-F594-4729-8CD6-00A83A803B36}" srcOrd="0" destOrd="0" presId="urn:microsoft.com/office/officeart/2005/8/layout/vList2"/>
    <dgm:cxn modelId="{E48D0C9E-654A-4941-9029-213AD2C75201}" srcId="{DAD1CD1D-26F6-437B-B295-92E7360A41C5}" destId="{F266E586-47CA-4D83-9D26-4C3B52DB7500}" srcOrd="2" destOrd="0" parTransId="{52C9F507-8ECD-4CA4-A5E9-CAB08A16B898}" sibTransId="{5A2C1435-9448-4912-A089-E97606239D01}"/>
    <dgm:cxn modelId="{A54C1CB0-94E0-49C9-BC6C-75EB1AA1A798}" srcId="{8C294C5A-A673-401B-AF34-9EE1F7CD3D34}" destId="{4552F135-ABF2-44B2-AFFE-BAB37FBC2DB4}" srcOrd="0" destOrd="0" parTransId="{310B3F2E-A4FD-4C15-9EA9-5995E24C4D75}" sibTransId="{D49BE452-4FDF-4583-877E-D699E5F253BD}"/>
    <dgm:cxn modelId="{7749A7BE-DEA8-4837-A2C1-2218A3E204DE}" srcId="{DAD1CD1D-26F6-437B-B295-92E7360A41C5}" destId="{EFE4E3A9-3933-4F8A-B796-E51756E73DD4}" srcOrd="0" destOrd="0" parTransId="{BE741754-9305-41C8-859B-CEB93A59AB39}" sibTransId="{74B7393D-542B-4C5A-8B27-E85A23692C21}"/>
    <dgm:cxn modelId="{C74235D8-9F04-4C44-84E2-93F3C1107C8F}" srcId="{EFE4E3A9-3933-4F8A-B796-E51756E73DD4}" destId="{14CE45DA-E6FD-4AC2-A8ED-8BABA0068C2C}" srcOrd="0" destOrd="0" parTransId="{FB0954B3-2163-4284-B93B-6A7F0BA9AFED}" sibTransId="{E48DEDAD-6EA5-4470-B6F0-FE5DBCF3657D}"/>
    <dgm:cxn modelId="{D9D5F8FA-C3AF-40FF-AF31-3E40FA80831E}" srcId="{DAD1CD1D-26F6-437B-B295-92E7360A41C5}" destId="{8C294C5A-A673-401B-AF34-9EE1F7CD3D34}" srcOrd="1" destOrd="0" parTransId="{12FAE486-E0E4-41B7-8470-D919947C0B9A}" sibTransId="{501C2AE5-F1CF-47AB-A1F0-CCD3BFAE88F2}"/>
    <dgm:cxn modelId="{F228FCFF-2FD1-4E01-A3A3-3F4424476E00}" type="presOf" srcId="{14CE45DA-E6FD-4AC2-A8ED-8BABA0068C2C}" destId="{65A5F02C-D1B2-4883-83AF-50D9B0EDA903}" srcOrd="0" destOrd="0" presId="urn:microsoft.com/office/officeart/2005/8/layout/vList2"/>
    <dgm:cxn modelId="{A6E4038A-B754-41F9-B3AA-0337C4367442}" type="presParOf" srcId="{9D4BACD2-FF5B-44A4-83D9-BFCB01B76FBC}" destId="{BC756C01-F594-4729-8CD6-00A83A803B36}" srcOrd="0" destOrd="0" presId="urn:microsoft.com/office/officeart/2005/8/layout/vList2"/>
    <dgm:cxn modelId="{692E7F7A-BA58-4835-A7E9-A74008140EFC}" type="presParOf" srcId="{9D4BACD2-FF5B-44A4-83D9-BFCB01B76FBC}" destId="{65A5F02C-D1B2-4883-83AF-50D9B0EDA903}" srcOrd="1" destOrd="0" presId="urn:microsoft.com/office/officeart/2005/8/layout/vList2"/>
    <dgm:cxn modelId="{BAC6AA88-E573-4350-91D9-9026C51284BE}" type="presParOf" srcId="{9D4BACD2-FF5B-44A4-83D9-BFCB01B76FBC}" destId="{78CD1602-068C-4CCD-BA8E-295F174177AA}" srcOrd="2" destOrd="0" presId="urn:microsoft.com/office/officeart/2005/8/layout/vList2"/>
    <dgm:cxn modelId="{41D5720C-F490-46F9-B9AA-A8252C13EBF1}" type="presParOf" srcId="{9D4BACD2-FF5B-44A4-83D9-BFCB01B76FBC}" destId="{70719E5F-B1C0-4E17-BA62-283FCC9C5115}" srcOrd="3" destOrd="0" presId="urn:microsoft.com/office/officeart/2005/8/layout/vList2"/>
    <dgm:cxn modelId="{DB8942D1-17BC-4B19-ACB7-32F2BEE2D892}" type="presParOf" srcId="{9D4BACD2-FF5B-44A4-83D9-BFCB01B76FBC}" destId="{3161231E-7CBD-4D0A-BCC2-5CD5909181D3}" srcOrd="4" destOrd="0" presId="urn:microsoft.com/office/officeart/2005/8/layout/vList2"/>
    <dgm:cxn modelId="{5D0667B8-FA6F-42B9-9BE0-4C8251574216}" type="presParOf" srcId="{9D4BACD2-FF5B-44A4-83D9-BFCB01B76FBC}" destId="{1198C3AE-278B-4F0D-85FD-B6DFF389D08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1644A5FF-1979-4D18-8BCE-4A7321039D66}"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E5ADB1DF-13F9-42E8-843D-E8BB0C8A5319}">
      <dgm:prSet custT="1"/>
      <dgm:spPr/>
      <dgm:t>
        <a:bodyPr/>
        <a:lstStyle/>
        <a:p>
          <a:pPr>
            <a:lnSpc>
              <a:spcPct val="100000"/>
            </a:lnSpc>
          </a:pPr>
          <a:r>
            <a:rPr lang="en-PH" sz="2400" dirty="0"/>
            <a:t>The classroom is set to be a </a:t>
          </a:r>
          <a:r>
            <a:rPr lang="en-PH" sz="2400" b="1" dirty="0"/>
            <a:t>2D square grid</a:t>
          </a:r>
          <a:r>
            <a:rPr lang="en-PH" sz="2400" dirty="0"/>
            <a:t> of varying lengths.</a:t>
          </a:r>
          <a:endParaRPr lang="en-US" sz="2400" dirty="0"/>
        </a:p>
      </dgm:t>
    </dgm:pt>
    <dgm:pt modelId="{9E868F85-9FE3-4D49-8D85-150148D75219}" type="parTrans" cxnId="{94E27BF7-3A72-47BA-B538-0F65D6603F52}">
      <dgm:prSet/>
      <dgm:spPr/>
      <dgm:t>
        <a:bodyPr/>
        <a:lstStyle/>
        <a:p>
          <a:endParaRPr lang="en-US" sz="2000"/>
        </a:p>
      </dgm:t>
    </dgm:pt>
    <dgm:pt modelId="{3401BE80-5BB1-4117-9904-CAD5548FA719}" type="sibTrans" cxnId="{94E27BF7-3A72-47BA-B538-0F65D6603F52}">
      <dgm:prSet/>
      <dgm:spPr/>
      <dgm:t>
        <a:bodyPr/>
        <a:lstStyle/>
        <a:p>
          <a:endParaRPr lang="en-US" sz="2000"/>
        </a:p>
      </dgm:t>
    </dgm:pt>
    <dgm:pt modelId="{C86639B9-C4BD-437A-8F99-21F0F7C0DDF4}">
      <dgm:prSet custT="1"/>
      <dgm:spPr/>
      <dgm:t>
        <a:bodyPr/>
        <a:lstStyle/>
        <a:p>
          <a:pPr>
            <a:lnSpc>
              <a:spcPct val="100000"/>
            </a:lnSpc>
          </a:pPr>
          <a:r>
            <a:rPr lang="en-PH" sz="2400" dirty="0"/>
            <a:t>Students are either </a:t>
          </a:r>
          <a:r>
            <a:rPr lang="en-PH" sz="2400" b="1" dirty="0"/>
            <a:t>learned or not learned (state: 0 or 1)</a:t>
          </a:r>
          <a:br>
            <a:rPr lang="en-PH" sz="2400" b="1" dirty="0"/>
          </a:br>
          <a:r>
            <a:rPr lang="en-PH" sz="2400" b="1" dirty="0"/>
            <a:t>with varying individual learning rates.</a:t>
          </a:r>
          <a:endParaRPr lang="en-US" sz="2400" dirty="0"/>
        </a:p>
      </dgm:t>
    </dgm:pt>
    <dgm:pt modelId="{2C84443C-F9B6-409A-9B96-CB624CB5FF0A}" type="parTrans" cxnId="{B308EF51-9A85-4277-8C54-5DAF693FCB62}">
      <dgm:prSet/>
      <dgm:spPr/>
      <dgm:t>
        <a:bodyPr/>
        <a:lstStyle/>
        <a:p>
          <a:endParaRPr lang="en-US" sz="2000"/>
        </a:p>
      </dgm:t>
    </dgm:pt>
    <dgm:pt modelId="{F457A6FE-9007-4C83-A9C6-57DDB7A7D6FB}" type="sibTrans" cxnId="{B308EF51-9A85-4277-8C54-5DAF693FCB62}">
      <dgm:prSet/>
      <dgm:spPr/>
      <dgm:t>
        <a:bodyPr/>
        <a:lstStyle/>
        <a:p>
          <a:endParaRPr lang="en-US" sz="2000"/>
        </a:p>
      </dgm:t>
    </dgm:pt>
    <dgm:pt modelId="{92911202-3326-4DE3-9576-8630037F9ECD}">
      <dgm:prSet custT="1"/>
      <dgm:spPr/>
      <dgm:t>
        <a:bodyPr/>
        <a:lstStyle/>
        <a:p>
          <a:pPr>
            <a:lnSpc>
              <a:spcPct val="100000"/>
            </a:lnSpc>
          </a:pPr>
          <a:r>
            <a:rPr lang="en-PH" sz="2400" dirty="0"/>
            <a:t>Simulations are initialized with 4 different seating arrangements (SA): </a:t>
          </a:r>
          <a:br>
            <a:rPr lang="en-PH" sz="2400" dirty="0"/>
          </a:br>
          <a:r>
            <a:rPr lang="en-PH" sz="2400" b="1" dirty="0"/>
            <a:t>inner corner, outer corner, center, random.</a:t>
          </a:r>
          <a:endParaRPr lang="en-US" sz="2400" dirty="0"/>
        </a:p>
      </dgm:t>
    </dgm:pt>
    <dgm:pt modelId="{114A7F27-7694-4BDA-837A-DA3301C80133}" type="parTrans" cxnId="{5FEBFBDA-7FA8-4921-A353-48B1717A0CC3}">
      <dgm:prSet/>
      <dgm:spPr/>
      <dgm:t>
        <a:bodyPr/>
        <a:lstStyle/>
        <a:p>
          <a:endParaRPr lang="en-US" sz="2000"/>
        </a:p>
      </dgm:t>
    </dgm:pt>
    <dgm:pt modelId="{055D8FBD-EA57-49F7-AE42-C7BB620A0072}" type="sibTrans" cxnId="{5FEBFBDA-7FA8-4921-A353-48B1717A0CC3}">
      <dgm:prSet/>
      <dgm:spPr/>
      <dgm:t>
        <a:bodyPr/>
        <a:lstStyle/>
        <a:p>
          <a:endParaRPr lang="en-US" sz="2000"/>
        </a:p>
      </dgm:t>
    </dgm:pt>
    <dgm:pt modelId="{CFC6D04A-FE97-456B-856A-9CD74AD2F99D}">
      <dgm:prSet custT="1"/>
      <dgm:spPr/>
      <dgm:t>
        <a:bodyPr/>
        <a:lstStyle/>
        <a:p>
          <a:pPr>
            <a:lnSpc>
              <a:spcPct val="100000"/>
            </a:lnSpc>
          </a:pPr>
          <a:r>
            <a:rPr lang="en-PH" sz="2400" dirty="0"/>
            <a:t>The simulation is considered done when all students are learned.</a:t>
          </a:r>
          <a:endParaRPr lang="en-US" sz="2400" dirty="0"/>
        </a:p>
      </dgm:t>
    </dgm:pt>
    <dgm:pt modelId="{94A59CBD-E145-40CA-A596-58A7B518EDB7}" type="parTrans" cxnId="{7DEC7130-10CF-46F2-A31F-01E9720A6431}">
      <dgm:prSet/>
      <dgm:spPr/>
      <dgm:t>
        <a:bodyPr/>
        <a:lstStyle/>
        <a:p>
          <a:endParaRPr lang="en-US" sz="2000"/>
        </a:p>
      </dgm:t>
    </dgm:pt>
    <dgm:pt modelId="{6759E177-AAD4-488B-96B0-8828954552FB}" type="sibTrans" cxnId="{7DEC7130-10CF-46F2-A31F-01E9720A6431}">
      <dgm:prSet/>
      <dgm:spPr/>
      <dgm:t>
        <a:bodyPr/>
        <a:lstStyle/>
        <a:p>
          <a:endParaRPr lang="en-US" sz="2000"/>
        </a:p>
      </dgm:t>
    </dgm:pt>
    <dgm:pt modelId="{85BBE915-C31F-434E-A85A-99E286230D77}" type="pres">
      <dgm:prSet presAssocID="{1644A5FF-1979-4D18-8BCE-4A7321039D66}" presName="root" presStyleCnt="0">
        <dgm:presLayoutVars>
          <dgm:dir/>
          <dgm:resizeHandles val="exact"/>
        </dgm:presLayoutVars>
      </dgm:prSet>
      <dgm:spPr/>
    </dgm:pt>
    <dgm:pt modelId="{D792BB7E-9D47-49D3-A4C5-E9BC6CA8C2D3}" type="pres">
      <dgm:prSet presAssocID="{E5ADB1DF-13F9-42E8-843D-E8BB0C8A5319}" presName="compNode" presStyleCnt="0"/>
      <dgm:spPr/>
    </dgm:pt>
    <dgm:pt modelId="{AF6EA85F-F10E-4304-A4C4-C7F2B2A05613}" type="pres">
      <dgm:prSet presAssocID="{E5ADB1DF-13F9-42E8-843D-E8BB0C8A5319}" presName="bgRect" presStyleLbl="bgShp" presStyleIdx="0" presStyleCnt="4"/>
      <dgm:spPr/>
    </dgm:pt>
    <dgm:pt modelId="{78608E4D-0F84-4BCC-AC03-78637E98C13B}" type="pres">
      <dgm:prSet presAssocID="{E5ADB1DF-13F9-42E8-843D-E8BB0C8A531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able with solid fill"/>
        </a:ext>
      </dgm:extLst>
    </dgm:pt>
    <dgm:pt modelId="{39AD934A-86C6-48A0-8E24-258A66445C05}" type="pres">
      <dgm:prSet presAssocID="{E5ADB1DF-13F9-42E8-843D-E8BB0C8A5319}" presName="spaceRect" presStyleCnt="0"/>
      <dgm:spPr/>
    </dgm:pt>
    <dgm:pt modelId="{AF2BBDEF-28CB-4569-B686-71B3F6C734F5}" type="pres">
      <dgm:prSet presAssocID="{E5ADB1DF-13F9-42E8-843D-E8BB0C8A5319}" presName="parTx" presStyleLbl="revTx" presStyleIdx="0" presStyleCnt="4">
        <dgm:presLayoutVars>
          <dgm:chMax val="0"/>
          <dgm:chPref val="0"/>
        </dgm:presLayoutVars>
      </dgm:prSet>
      <dgm:spPr/>
    </dgm:pt>
    <dgm:pt modelId="{4FE2E59F-DA3B-4F67-A679-DC9064119EE2}" type="pres">
      <dgm:prSet presAssocID="{3401BE80-5BB1-4117-9904-CAD5548FA719}" presName="sibTrans" presStyleCnt="0"/>
      <dgm:spPr/>
    </dgm:pt>
    <dgm:pt modelId="{44F508C4-1EE8-4BEF-8EF7-4E1C39A464DC}" type="pres">
      <dgm:prSet presAssocID="{C86639B9-C4BD-437A-8F99-21F0F7C0DDF4}" presName="compNode" presStyleCnt="0"/>
      <dgm:spPr/>
    </dgm:pt>
    <dgm:pt modelId="{64B473DC-4802-48C7-BA4C-462AC00B6040}" type="pres">
      <dgm:prSet presAssocID="{C86639B9-C4BD-437A-8F99-21F0F7C0DDF4}" presName="bgRect" presStyleLbl="bgShp" presStyleIdx="1" presStyleCnt="4"/>
      <dgm:spPr/>
    </dgm:pt>
    <dgm:pt modelId="{A332F321-F095-43C9-B3E8-E5848F793A8D}" type="pres">
      <dgm:prSet presAssocID="{C86639B9-C4BD-437A-8F99-21F0F7C0DDF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eft Brain with solid fill"/>
        </a:ext>
      </dgm:extLst>
    </dgm:pt>
    <dgm:pt modelId="{E7828751-79D9-44D6-A62F-4DD09D482F8F}" type="pres">
      <dgm:prSet presAssocID="{C86639B9-C4BD-437A-8F99-21F0F7C0DDF4}" presName="spaceRect" presStyleCnt="0"/>
      <dgm:spPr/>
    </dgm:pt>
    <dgm:pt modelId="{4478887B-0D88-4B20-86E5-A27E46C00FF7}" type="pres">
      <dgm:prSet presAssocID="{C86639B9-C4BD-437A-8F99-21F0F7C0DDF4}" presName="parTx" presStyleLbl="revTx" presStyleIdx="1" presStyleCnt="4">
        <dgm:presLayoutVars>
          <dgm:chMax val="0"/>
          <dgm:chPref val="0"/>
        </dgm:presLayoutVars>
      </dgm:prSet>
      <dgm:spPr/>
    </dgm:pt>
    <dgm:pt modelId="{2A4F4DDF-0BB7-4BDC-AEA0-5CB1F3BA1100}" type="pres">
      <dgm:prSet presAssocID="{F457A6FE-9007-4C83-A9C6-57DDB7A7D6FB}" presName="sibTrans" presStyleCnt="0"/>
      <dgm:spPr/>
    </dgm:pt>
    <dgm:pt modelId="{BAE59C24-A9D9-4FFC-8E6F-BF9680FA2C51}" type="pres">
      <dgm:prSet presAssocID="{92911202-3326-4DE3-9576-8630037F9ECD}" presName="compNode" presStyleCnt="0"/>
      <dgm:spPr/>
    </dgm:pt>
    <dgm:pt modelId="{F56BABB5-FE44-4B75-95D0-9022A84C8796}" type="pres">
      <dgm:prSet presAssocID="{92911202-3326-4DE3-9576-8630037F9ECD}" presName="bgRect" presStyleLbl="bgShp" presStyleIdx="2" presStyleCnt="4"/>
      <dgm:spPr/>
    </dgm:pt>
    <dgm:pt modelId="{A6C49B2F-36BA-4575-843A-64D469431550}" type="pres">
      <dgm:prSet presAssocID="{92911202-3326-4DE3-9576-8630037F9EC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ble and chairs with solid fill"/>
        </a:ext>
      </dgm:extLst>
    </dgm:pt>
    <dgm:pt modelId="{F8177651-345C-439A-8AFE-B6E920C532CA}" type="pres">
      <dgm:prSet presAssocID="{92911202-3326-4DE3-9576-8630037F9ECD}" presName="spaceRect" presStyleCnt="0"/>
      <dgm:spPr/>
    </dgm:pt>
    <dgm:pt modelId="{52D143FE-E2DC-4A39-BD02-11141B44497B}" type="pres">
      <dgm:prSet presAssocID="{92911202-3326-4DE3-9576-8630037F9ECD}" presName="parTx" presStyleLbl="revTx" presStyleIdx="2" presStyleCnt="4">
        <dgm:presLayoutVars>
          <dgm:chMax val="0"/>
          <dgm:chPref val="0"/>
        </dgm:presLayoutVars>
      </dgm:prSet>
      <dgm:spPr/>
    </dgm:pt>
    <dgm:pt modelId="{1E2C2E76-5F20-4CFF-BCC2-6238D07F2CE1}" type="pres">
      <dgm:prSet presAssocID="{055D8FBD-EA57-49F7-AE42-C7BB620A0072}" presName="sibTrans" presStyleCnt="0"/>
      <dgm:spPr/>
    </dgm:pt>
    <dgm:pt modelId="{A27A60D4-DF17-4A15-87ED-13C0D86832D3}" type="pres">
      <dgm:prSet presAssocID="{CFC6D04A-FE97-456B-856A-9CD74AD2F99D}" presName="compNode" presStyleCnt="0"/>
      <dgm:spPr/>
    </dgm:pt>
    <dgm:pt modelId="{B12C28DC-7F2C-43B7-ADE3-75A9A67611CC}" type="pres">
      <dgm:prSet presAssocID="{CFC6D04A-FE97-456B-856A-9CD74AD2F99D}" presName="bgRect" presStyleLbl="bgShp" presStyleIdx="3" presStyleCnt="4"/>
      <dgm:spPr/>
    </dgm:pt>
    <dgm:pt modelId="{F464A6E7-F714-4EF6-8F11-2C413A4AD765}" type="pres">
      <dgm:prSet presAssocID="{CFC6D04A-FE97-456B-856A-9CD74AD2F99D}"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Idea with solid fill"/>
        </a:ext>
      </dgm:extLst>
    </dgm:pt>
    <dgm:pt modelId="{292F290B-D9E2-434C-A6E6-72BE45C93271}" type="pres">
      <dgm:prSet presAssocID="{CFC6D04A-FE97-456B-856A-9CD74AD2F99D}" presName="spaceRect" presStyleCnt="0"/>
      <dgm:spPr/>
    </dgm:pt>
    <dgm:pt modelId="{D6D3BCF5-31FF-4BBB-B74E-74EAC9B615DE}" type="pres">
      <dgm:prSet presAssocID="{CFC6D04A-FE97-456B-856A-9CD74AD2F99D}" presName="parTx" presStyleLbl="revTx" presStyleIdx="3" presStyleCnt="4">
        <dgm:presLayoutVars>
          <dgm:chMax val="0"/>
          <dgm:chPref val="0"/>
        </dgm:presLayoutVars>
      </dgm:prSet>
      <dgm:spPr/>
    </dgm:pt>
  </dgm:ptLst>
  <dgm:cxnLst>
    <dgm:cxn modelId="{7DEC7130-10CF-46F2-A31F-01E9720A6431}" srcId="{1644A5FF-1979-4D18-8BCE-4A7321039D66}" destId="{CFC6D04A-FE97-456B-856A-9CD74AD2F99D}" srcOrd="3" destOrd="0" parTransId="{94A59CBD-E145-40CA-A596-58A7B518EDB7}" sibTransId="{6759E177-AAD4-488B-96B0-8828954552FB}"/>
    <dgm:cxn modelId="{50A08F3C-F971-4F5B-9408-421D7220E8D8}" type="presOf" srcId="{1644A5FF-1979-4D18-8BCE-4A7321039D66}" destId="{85BBE915-C31F-434E-A85A-99E286230D77}" srcOrd="0" destOrd="0" presId="urn:microsoft.com/office/officeart/2018/2/layout/IconVerticalSolidList"/>
    <dgm:cxn modelId="{38F3725B-D1AA-4E80-824E-6328C21816D7}" type="presOf" srcId="{92911202-3326-4DE3-9576-8630037F9ECD}" destId="{52D143FE-E2DC-4A39-BD02-11141B44497B}" srcOrd="0" destOrd="0" presId="urn:microsoft.com/office/officeart/2018/2/layout/IconVerticalSolidList"/>
    <dgm:cxn modelId="{4DF69B61-FF6E-48A2-BE4D-4B378CC9CE6E}" type="presOf" srcId="{C86639B9-C4BD-437A-8F99-21F0F7C0DDF4}" destId="{4478887B-0D88-4B20-86E5-A27E46C00FF7}" srcOrd="0" destOrd="0" presId="urn:microsoft.com/office/officeart/2018/2/layout/IconVerticalSolidList"/>
    <dgm:cxn modelId="{34978467-CE17-434E-BB9D-409DDFEF19A5}" type="presOf" srcId="{E5ADB1DF-13F9-42E8-843D-E8BB0C8A5319}" destId="{AF2BBDEF-28CB-4569-B686-71B3F6C734F5}" srcOrd="0" destOrd="0" presId="urn:microsoft.com/office/officeart/2018/2/layout/IconVerticalSolidList"/>
    <dgm:cxn modelId="{B308EF51-9A85-4277-8C54-5DAF693FCB62}" srcId="{1644A5FF-1979-4D18-8BCE-4A7321039D66}" destId="{C86639B9-C4BD-437A-8F99-21F0F7C0DDF4}" srcOrd="1" destOrd="0" parTransId="{2C84443C-F9B6-409A-9B96-CB624CB5FF0A}" sibTransId="{F457A6FE-9007-4C83-A9C6-57DDB7A7D6FB}"/>
    <dgm:cxn modelId="{42263984-A4EA-4CC7-A580-AE58BB4386BB}" type="presOf" srcId="{CFC6D04A-FE97-456B-856A-9CD74AD2F99D}" destId="{D6D3BCF5-31FF-4BBB-B74E-74EAC9B615DE}" srcOrd="0" destOrd="0" presId="urn:microsoft.com/office/officeart/2018/2/layout/IconVerticalSolidList"/>
    <dgm:cxn modelId="{5FEBFBDA-7FA8-4921-A353-48B1717A0CC3}" srcId="{1644A5FF-1979-4D18-8BCE-4A7321039D66}" destId="{92911202-3326-4DE3-9576-8630037F9ECD}" srcOrd="2" destOrd="0" parTransId="{114A7F27-7694-4BDA-837A-DA3301C80133}" sibTransId="{055D8FBD-EA57-49F7-AE42-C7BB620A0072}"/>
    <dgm:cxn modelId="{94E27BF7-3A72-47BA-B538-0F65D6603F52}" srcId="{1644A5FF-1979-4D18-8BCE-4A7321039D66}" destId="{E5ADB1DF-13F9-42E8-843D-E8BB0C8A5319}" srcOrd="0" destOrd="0" parTransId="{9E868F85-9FE3-4D49-8D85-150148D75219}" sibTransId="{3401BE80-5BB1-4117-9904-CAD5548FA719}"/>
    <dgm:cxn modelId="{63FD9612-2971-4634-AE77-C519B6CEDDB1}" type="presParOf" srcId="{85BBE915-C31F-434E-A85A-99E286230D77}" destId="{D792BB7E-9D47-49D3-A4C5-E9BC6CA8C2D3}" srcOrd="0" destOrd="0" presId="urn:microsoft.com/office/officeart/2018/2/layout/IconVerticalSolidList"/>
    <dgm:cxn modelId="{44B9BBA0-FC19-4A39-828A-BB8EC82CAAF7}" type="presParOf" srcId="{D792BB7E-9D47-49D3-A4C5-E9BC6CA8C2D3}" destId="{AF6EA85F-F10E-4304-A4C4-C7F2B2A05613}" srcOrd="0" destOrd="0" presId="urn:microsoft.com/office/officeart/2018/2/layout/IconVerticalSolidList"/>
    <dgm:cxn modelId="{642EA355-D967-4CCC-B4C1-1D4B184CF485}" type="presParOf" srcId="{D792BB7E-9D47-49D3-A4C5-E9BC6CA8C2D3}" destId="{78608E4D-0F84-4BCC-AC03-78637E98C13B}" srcOrd="1" destOrd="0" presId="urn:microsoft.com/office/officeart/2018/2/layout/IconVerticalSolidList"/>
    <dgm:cxn modelId="{38AC68E0-E94F-4593-BEF3-D6090C8AD866}" type="presParOf" srcId="{D792BB7E-9D47-49D3-A4C5-E9BC6CA8C2D3}" destId="{39AD934A-86C6-48A0-8E24-258A66445C05}" srcOrd="2" destOrd="0" presId="urn:microsoft.com/office/officeart/2018/2/layout/IconVerticalSolidList"/>
    <dgm:cxn modelId="{A73D64FB-BFFE-4AC8-9360-6DAB2990142C}" type="presParOf" srcId="{D792BB7E-9D47-49D3-A4C5-E9BC6CA8C2D3}" destId="{AF2BBDEF-28CB-4569-B686-71B3F6C734F5}" srcOrd="3" destOrd="0" presId="urn:microsoft.com/office/officeart/2018/2/layout/IconVerticalSolidList"/>
    <dgm:cxn modelId="{FD19EA94-8D18-473D-9971-C3CE70418A7D}" type="presParOf" srcId="{85BBE915-C31F-434E-A85A-99E286230D77}" destId="{4FE2E59F-DA3B-4F67-A679-DC9064119EE2}" srcOrd="1" destOrd="0" presId="urn:microsoft.com/office/officeart/2018/2/layout/IconVerticalSolidList"/>
    <dgm:cxn modelId="{8AA0F67D-C721-418F-BE98-10F983AE692B}" type="presParOf" srcId="{85BBE915-C31F-434E-A85A-99E286230D77}" destId="{44F508C4-1EE8-4BEF-8EF7-4E1C39A464DC}" srcOrd="2" destOrd="0" presId="urn:microsoft.com/office/officeart/2018/2/layout/IconVerticalSolidList"/>
    <dgm:cxn modelId="{5C1FC828-5A62-4E4D-A516-96D5DEF1AFF5}" type="presParOf" srcId="{44F508C4-1EE8-4BEF-8EF7-4E1C39A464DC}" destId="{64B473DC-4802-48C7-BA4C-462AC00B6040}" srcOrd="0" destOrd="0" presId="urn:microsoft.com/office/officeart/2018/2/layout/IconVerticalSolidList"/>
    <dgm:cxn modelId="{A0F158AF-8881-4FC4-AD4B-B024D749FB2C}" type="presParOf" srcId="{44F508C4-1EE8-4BEF-8EF7-4E1C39A464DC}" destId="{A332F321-F095-43C9-B3E8-E5848F793A8D}" srcOrd="1" destOrd="0" presId="urn:microsoft.com/office/officeart/2018/2/layout/IconVerticalSolidList"/>
    <dgm:cxn modelId="{C0B7838B-433E-4D1A-BB35-F1273B527627}" type="presParOf" srcId="{44F508C4-1EE8-4BEF-8EF7-4E1C39A464DC}" destId="{E7828751-79D9-44D6-A62F-4DD09D482F8F}" srcOrd="2" destOrd="0" presId="urn:microsoft.com/office/officeart/2018/2/layout/IconVerticalSolidList"/>
    <dgm:cxn modelId="{FEB7EA16-724C-48AE-B2A0-B6DDCD15C94D}" type="presParOf" srcId="{44F508C4-1EE8-4BEF-8EF7-4E1C39A464DC}" destId="{4478887B-0D88-4B20-86E5-A27E46C00FF7}" srcOrd="3" destOrd="0" presId="urn:microsoft.com/office/officeart/2018/2/layout/IconVerticalSolidList"/>
    <dgm:cxn modelId="{0EA5A2EA-91A0-485A-9D30-B4455A866B73}" type="presParOf" srcId="{85BBE915-C31F-434E-A85A-99E286230D77}" destId="{2A4F4DDF-0BB7-4BDC-AEA0-5CB1F3BA1100}" srcOrd="3" destOrd="0" presId="urn:microsoft.com/office/officeart/2018/2/layout/IconVerticalSolidList"/>
    <dgm:cxn modelId="{9AF6D75B-57F9-4A77-A733-1B64534B3F85}" type="presParOf" srcId="{85BBE915-C31F-434E-A85A-99E286230D77}" destId="{BAE59C24-A9D9-4FFC-8E6F-BF9680FA2C51}" srcOrd="4" destOrd="0" presId="urn:microsoft.com/office/officeart/2018/2/layout/IconVerticalSolidList"/>
    <dgm:cxn modelId="{2DAC56E2-54D5-4C07-90EF-8EA23CECD364}" type="presParOf" srcId="{BAE59C24-A9D9-4FFC-8E6F-BF9680FA2C51}" destId="{F56BABB5-FE44-4B75-95D0-9022A84C8796}" srcOrd="0" destOrd="0" presId="urn:microsoft.com/office/officeart/2018/2/layout/IconVerticalSolidList"/>
    <dgm:cxn modelId="{85693801-845C-49EC-A712-B2E6CB9CA466}" type="presParOf" srcId="{BAE59C24-A9D9-4FFC-8E6F-BF9680FA2C51}" destId="{A6C49B2F-36BA-4575-843A-64D469431550}" srcOrd="1" destOrd="0" presId="urn:microsoft.com/office/officeart/2018/2/layout/IconVerticalSolidList"/>
    <dgm:cxn modelId="{EF56A9FB-FEB1-4796-9A5E-370CDD0ADDAA}" type="presParOf" srcId="{BAE59C24-A9D9-4FFC-8E6F-BF9680FA2C51}" destId="{F8177651-345C-439A-8AFE-B6E920C532CA}" srcOrd="2" destOrd="0" presId="urn:microsoft.com/office/officeart/2018/2/layout/IconVerticalSolidList"/>
    <dgm:cxn modelId="{D46ABAB0-7EC9-4359-B325-A0A53BA90CBB}" type="presParOf" srcId="{BAE59C24-A9D9-4FFC-8E6F-BF9680FA2C51}" destId="{52D143FE-E2DC-4A39-BD02-11141B44497B}" srcOrd="3" destOrd="0" presId="urn:microsoft.com/office/officeart/2018/2/layout/IconVerticalSolidList"/>
    <dgm:cxn modelId="{38FA69A1-177A-4757-BE32-891C6C8D4472}" type="presParOf" srcId="{85BBE915-C31F-434E-A85A-99E286230D77}" destId="{1E2C2E76-5F20-4CFF-BCC2-6238D07F2CE1}" srcOrd="5" destOrd="0" presId="urn:microsoft.com/office/officeart/2018/2/layout/IconVerticalSolidList"/>
    <dgm:cxn modelId="{489B3D19-C8AE-42F2-9208-5421C20C13F6}" type="presParOf" srcId="{85BBE915-C31F-434E-A85A-99E286230D77}" destId="{A27A60D4-DF17-4A15-87ED-13C0D86832D3}" srcOrd="6" destOrd="0" presId="urn:microsoft.com/office/officeart/2018/2/layout/IconVerticalSolidList"/>
    <dgm:cxn modelId="{B087C0B5-8C75-4961-8149-9B5B8B2814AF}" type="presParOf" srcId="{A27A60D4-DF17-4A15-87ED-13C0D86832D3}" destId="{B12C28DC-7F2C-43B7-ADE3-75A9A67611CC}" srcOrd="0" destOrd="0" presId="urn:microsoft.com/office/officeart/2018/2/layout/IconVerticalSolidList"/>
    <dgm:cxn modelId="{89177CFB-2BE6-4805-B349-C392F75E7CE7}" type="presParOf" srcId="{A27A60D4-DF17-4A15-87ED-13C0D86832D3}" destId="{F464A6E7-F714-4EF6-8F11-2C413A4AD765}" srcOrd="1" destOrd="0" presId="urn:microsoft.com/office/officeart/2018/2/layout/IconVerticalSolidList"/>
    <dgm:cxn modelId="{E9375D70-F519-4725-BB5C-C252903C2C0A}" type="presParOf" srcId="{A27A60D4-DF17-4A15-87ED-13C0D86832D3}" destId="{292F290B-D9E2-434C-A6E6-72BE45C93271}" srcOrd="2" destOrd="0" presId="urn:microsoft.com/office/officeart/2018/2/layout/IconVerticalSolidList"/>
    <dgm:cxn modelId="{10F938A4-D175-442B-887E-D79DCAD916DD}" type="presParOf" srcId="{A27A60D4-DF17-4A15-87ED-13C0D86832D3}" destId="{D6D3BCF5-31FF-4BBB-B74E-74EAC9B615D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84D98-B154-4595-9E7B-6D9253FD1C42}">
      <dsp:nvSpPr>
        <dsp:cNvPr id="0" name=""/>
        <dsp:cNvSpPr/>
      </dsp:nvSpPr>
      <dsp:spPr>
        <a:xfrm>
          <a:off x="0" y="2169"/>
          <a:ext cx="1162547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B609BF-17E3-4EED-BA0D-C0134FB380E4}">
      <dsp:nvSpPr>
        <dsp:cNvPr id="0" name=""/>
        <dsp:cNvSpPr/>
      </dsp:nvSpPr>
      <dsp:spPr>
        <a:xfrm>
          <a:off x="0" y="2169"/>
          <a:ext cx="11625470" cy="1479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PH" sz="3200" kern="1200" dirty="0"/>
            <a:t>Improve students’ conceptual understanding and problem-solving skills compared to traditional instruction</a:t>
          </a:r>
          <a:endParaRPr lang="en-US" sz="3200" kern="1200" dirty="0"/>
        </a:p>
      </dsp:txBody>
      <dsp:txXfrm>
        <a:off x="0" y="2169"/>
        <a:ext cx="11625470" cy="1479746"/>
      </dsp:txXfrm>
    </dsp:sp>
    <dsp:sp modelId="{FCB05256-DB67-44F5-A435-D8403A2BC2BB}">
      <dsp:nvSpPr>
        <dsp:cNvPr id="0" name=""/>
        <dsp:cNvSpPr/>
      </dsp:nvSpPr>
      <dsp:spPr>
        <a:xfrm>
          <a:off x="0" y="1481916"/>
          <a:ext cx="1162547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64ACFE-703B-4B1F-8F06-276A321F2889}">
      <dsp:nvSpPr>
        <dsp:cNvPr id="0" name=""/>
        <dsp:cNvSpPr/>
      </dsp:nvSpPr>
      <dsp:spPr>
        <a:xfrm>
          <a:off x="0" y="1481916"/>
          <a:ext cx="11625470" cy="1479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PH" sz="3200" kern="1200" dirty="0"/>
            <a:t>Benefit groups even if no one in it initially knew the answer</a:t>
          </a:r>
          <a:endParaRPr lang="en-US" sz="3200" kern="1200" dirty="0"/>
        </a:p>
      </dsp:txBody>
      <dsp:txXfrm>
        <a:off x="0" y="1481916"/>
        <a:ext cx="11625470" cy="1479746"/>
      </dsp:txXfrm>
    </dsp:sp>
    <dsp:sp modelId="{4B17716F-2C68-4B0B-9707-3322E821176C}">
      <dsp:nvSpPr>
        <dsp:cNvPr id="0" name=""/>
        <dsp:cNvSpPr/>
      </dsp:nvSpPr>
      <dsp:spPr>
        <a:xfrm>
          <a:off x="0" y="2961662"/>
          <a:ext cx="1162547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726D91-00B9-47DC-8FC3-FB6ED06B3F96}">
      <dsp:nvSpPr>
        <dsp:cNvPr id="0" name=""/>
        <dsp:cNvSpPr/>
      </dsp:nvSpPr>
      <dsp:spPr>
        <a:xfrm>
          <a:off x="0" y="2961662"/>
          <a:ext cx="11625470" cy="1479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PH" sz="3200" kern="1200" dirty="0"/>
            <a:t>Students with less background knowledge learn as much as students with more background knowledge </a:t>
          </a:r>
          <a:r>
            <a:rPr lang="en-PH" sz="2400" kern="1200" dirty="0"/>
            <a:t>(vs traditional instruction)</a:t>
          </a:r>
          <a:endParaRPr lang="en-US" sz="3200" kern="1200" dirty="0"/>
        </a:p>
      </dsp:txBody>
      <dsp:txXfrm>
        <a:off x="0" y="2961662"/>
        <a:ext cx="11625470" cy="14797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756C01-F594-4729-8CD6-00A83A803B36}">
      <dsp:nvSpPr>
        <dsp:cNvPr id="0" name=""/>
        <dsp:cNvSpPr/>
      </dsp:nvSpPr>
      <dsp:spPr>
        <a:xfrm>
          <a:off x="0" y="15551"/>
          <a:ext cx="11625470" cy="772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100000"/>
            </a:lnSpc>
            <a:spcBef>
              <a:spcPct val="0"/>
            </a:spcBef>
            <a:spcAft>
              <a:spcPct val="35000"/>
            </a:spcAft>
            <a:buNone/>
          </a:pPr>
          <a:r>
            <a:rPr lang="en-PH" sz="3000" kern="1200" dirty="0"/>
            <a:t>Learning rate</a:t>
          </a:r>
        </a:p>
      </dsp:txBody>
      <dsp:txXfrm>
        <a:off x="37696" y="53247"/>
        <a:ext cx="11550078" cy="696808"/>
      </dsp:txXfrm>
    </dsp:sp>
    <dsp:sp modelId="{65A5F02C-D1B2-4883-83AF-50D9B0EDA903}">
      <dsp:nvSpPr>
        <dsp:cNvPr id="0" name=""/>
        <dsp:cNvSpPr/>
      </dsp:nvSpPr>
      <dsp:spPr>
        <a:xfrm>
          <a:off x="0" y="787751"/>
          <a:ext cx="1162547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10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PH" sz="2300" kern="1200" dirty="0"/>
            <a:t>How does the number of learned students develop over time?</a:t>
          </a:r>
        </a:p>
      </dsp:txBody>
      <dsp:txXfrm>
        <a:off x="0" y="787751"/>
        <a:ext cx="11625470" cy="496800"/>
      </dsp:txXfrm>
    </dsp:sp>
    <dsp:sp modelId="{78CD1602-068C-4CCD-BA8E-295F174177AA}">
      <dsp:nvSpPr>
        <dsp:cNvPr id="0" name=""/>
        <dsp:cNvSpPr/>
      </dsp:nvSpPr>
      <dsp:spPr>
        <a:xfrm>
          <a:off x="0" y="1284551"/>
          <a:ext cx="11625470" cy="772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PH" sz="3000" kern="1200"/>
            <a:t>Traditional vs peer instruction</a:t>
          </a:r>
        </a:p>
      </dsp:txBody>
      <dsp:txXfrm>
        <a:off x="37696" y="1322247"/>
        <a:ext cx="11550078" cy="696808"/>
      </dsp:txXfrm>
    </dsp:sp>
    <dsp:sp modelId="{70719E5F-B1C0-4E17-BA62-283FCC9C5115}">
      <dsp:nvSpPr>
        <dsp:cNvPr id="0" name=""/>
        <dsp:cNvSpPr/>
      </dsp:nvSpPr>
      <dsp:spPr>
        <a:xfrm>
          <a:off x="0" y="2056751"/>
          <a:ext cx="11625470" cy="86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109" tIns="38100" rIns="213360" bIns="38100" numCol="1" spcCol="1270" anchor="t" anchorCtr="0">
          <a:noAutofit/>
        </a:bodyPr>
        <a:lstStyle/>
        <a:p>
          <a:pPr marL="228600" lvl="1" indent="-228600" algn="l" defTabSz="1022350">
            <a:lnSpc>
              <a:spcPct val="100000"/>
            </a:lnSpc>
            <a:spcBef>
              <a:spcPct val="0"/>
            </a:spcBef>
            <a:spcAft>
              <a:spcPct val="20000"/>
            </a:spcAft>
            <a:buChar char="•"/>
          </a:pPr>
          <a:r>
            <a:rPr lang="en-PH" sz="2300" kern="1200" dirty="0"/>
            <a:t>When is peer instruction better than traditional instruction?</a:t>
          </a:r>
        </a:p>
        <a:p>
          <a:pPr marL="228600" lvl="1" indent="-228600" algn="l" defTabSz="1022350">
            <a:lnSpc>
              <a:spcPct val="100000"/>
            </a:lnSpc>
            <a:spcBef>
              <a:spcPct val="0"/>
            </a:spcBef>
            <a:spcAft>
              <a:spcPct val="20000"/>
            </a:spcAft>
            <a:buChar char="•"/>
          </a:pPr>
          <a:r>
            <a:rPr lang="en-PH" sz="2300" kern="1200" dirty="0"/>
            <a:t>Which factors lead to a difference in performance?</a:t>
          </a:r>
        </a:p>
      </dsp:txBody>
      <dsp:txXfrm>
        <a:off x="0" y="2056751"/>
        <a:ext cx="11625470" cy="869400"/>
      </dsp:txXfrm>
    </dsp:sp>
    <dsp:sp modelId="{3161231E-7CBD-4D0A-BCC2-5CD5909181D3}">
      <dsp:nvSpPr>
        <dsp:cNvPr id="0" name=""/>
        <dsp:cNvSpPr/>
      </dsp:nvSpPr>
      <dsp:spPr>
        <a:xfrm>
          <a:off x="0" y="2926152"/>
          <a:ext cx="11625470" cy="772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100000"/>
            </a:lnSpc>
            <a:spcBef>
              <a:spcPct val="0"/>
            </a:spcBef>
            <a:spcAft>
              <a:spcPct val="35000"/>
            </a:spcAft>
            <a:buNone/>
          </a:pPr>
          <a:r>
            <a:rPr lang="en-PH" sz="3000" kern="1200" dirty="0"/>
            <a:t>Spatial position of high aptitude students in class</a:t>
          </a:r>
        </a:p>
      </dsp:txBody>
      <dsp:txXfrm>
        <a:off x="37696" y="2963848"/>
        <a:ext cx="11550078" cy="696808"/>
      </dsp:txXfrm>
    </dsp:sp>
    <dsp:sp modelId="{1198C3AE-278B-4F0D-85FD-B6DFF389D083}">
      <dsp:nvSpPr>
        <dsp:cNvPr id="0" name=""/>
        <dsp:cNvSpPr/>
      </dsp:nvSpPr>
      <dsp:spPr>
        <a:xfrm>
          <a:off x="0" y="3698352"/>
          <a:ext cx="11625470" cy="729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10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PH" sz="2300" kern="1200" dirty="0"/>
            <a:t>How does the positioning of learned students affect the learning rate of the </a:t>
          </a:r>
          <a:br>
            <a:rPr lang="en-PH" sz="2300" kern="1200" dirty="0"/>
          </a:br>
          <a:r>
            <a:rPr lang="en-PH" sz="2300" kern="1200" dirty="0"/>
            <a:t>class for peer instruction?</a:t>
          </a:r>
        </a:p>
      </dsp:txBody>
      <dsp:txXfrm>
        <a:off x="0" y="3698352"/>
        <a:ext cx="11625470" cy="729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EA85F-F10E-4304-A4C4-C7F2B2A05613}">
      <dsp:nvSpPr>
        <dsp:cNvPr id="0" name=""/>
        <dsp:cNvSpPr/>
      </dsp:nvSpPr>
      <dsp:spPr>
        <a:xfrm>
          <a:off x="0" y="4012"/>
          <a:ext cx="11625470" cy="9055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8608E4D-0F84-4BCC-AC03-78637E98C13B}">
      <dsp:nvSpPr>
        <dsp:cNvPr id="0" name=""/>
        <dsp:cNvSpPr/>
      </dsp:nvSpPr>
      <dsp:spPr>
        <a:xfrm>
          <a:off x="273914" y="207750"/>
          <a:ext cx="498514" cy="498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F2BBDEF-28CB-4569-B686-71B3F6C734F5}">
      <dsp:nvSpPr>
        <dsp:cNvPr id="0" name=""/>
        <dsp:cNvSpPr/>
      </dsp:nvSpPr>
      <dsp:spPr>
        <a:xfrm>
          <a:off x="1046343" y="4012"/>
          <a:ext cx="10563011" cy="93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827" tIns="98827" rIns="98827" bIns="98827" numCol="1" spcCol="1270" anchor="ctr" anchorCtr="0">
          <a:noAutofit/>
        </a:bodyPr>
        <a:lstStyle/>
        <a:p>
          <a:pPr marL="0" lvl="0" indent="0" algn="l" defTabSz="1066800">
            <a:lnSpc>
              <a:spcPct val="100000"/>
            </a:lnSpc>
            <a:spcBef>
              <a:spcPct val="0"/>
            </a:spcBef>
            <a:spcAft>
              <a:spcPct val="35000"/>
            </a:spcAft>
            <a:buNone/>
          </a:pPr>
          <a:r>
            <a:rPr lang="en-PH" sz="2400" kern="1200" dirty="0"/>
            <a:t>The classroom is set to be a </a:t>
          </a:r>
          <a:r>
            <a:rPr lang="en-PH" sz="2400" b="1" kern="1200" dirty="0"/>
            <a:t>2D square grid</a:t>
          </a:r>
          <a:r>
            <a:rPr lang="en-PH" sz="2400" kern="1200" dirty="0"/>
            <a:t> of varying lengths.</a:t>
          </a:r>
          <a:endParaRPr lang="en-US" sz="2400" kern="1200" dirty="0"/>
        </a:p>
      </dsp:txBody>
      <dsp:txXfrm>
        <a:off x="1046343" y="4012"/>
        <a:ext cx="10563011" cy="933800"/>
      </dsp:txXfrm>
    </dsp:sp>
    <dsp:sp modelId="{64B473DC-4802-48C7-BA4C-462AC00B6040}">
      <dsp:nvSpPr>
        <dsp:cNvPr id="0" name=""/>
        <dsp:cNvSpPr/>
      </dsp:nvSpPr>
      <dsp:spPr>
        <a:xfrm>
          <a:off x="0" y="1171263"/>
          <a:ext cx="11625470" cy="9055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332F321-F095-43C9-B3E8-E5848F793A8D}">
      <dsp:nvSpPr>
        <dsp:cNvPr id="0" name=""/>
        <dsp:cNvSpPr/>
      </dsp:nvSpPr>
      <dsp:spPr>
        <a:xfrm>
          <a:off x="273914" y="1375001"/>
          <a:ext cx="498514" cy="498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478887B-0D88-4B20-86E5-A27E46C00FF7}">
      <dsp:nvSpPr>
        <dsp:cNvPr id="0" name=""/>
        <dsp:cNvSpPr/>
      </dsp:nvSpPr>
      <dsp:spPr>
        <a:xfrm>
          <a:off x="1046343" y="1171263"/>
          <a:ext cx="10563011" cy="93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827" tIns="98827" rIns="98827" bIns="98827" numCol="1" spcCol="1270" anchor="ctr" anchorCtr="0">
          <a:noAutofit/>
        </a:bodyPr>
        <a:lstStyle/>
        <a:p>
          <a:pPr marL="0" lvl="0" indent="0" algn="l" defTabSz="1066800">
            <a:lnSpc>
              <a:spcPct val="100000"/>
            </a:lnSpc>
            <a:spcBef>
              <a:spcPct val="0"/>
            </a:spcBef>
            <a:spcAft>
              <a:spcPct val="35000"/>
            </a:spcAft>
            <a:buNone/>
          </a:pPr>
          <a:r>
            <a:rPr lang="en-PH" sz="2400" kern="1200" dirty="0"/>
            <a:t>Students are either </a:t>
          </a:r>
          <a:r>
            <a:rPr lang="en-PH" sz="2400" b="1" kern="1200" dirty="0"/>
            <a:t>learned or not learned (state: 0 or 1)</a:t>
          </a:r>
          <a:br>
            <a:rPr lang="en-PH" sz="2400" b="1" kern="1200" dirty="0"/>
          </a:br>
          <a:r>
            <a:rPr lang="en-PH" sz="2400" b="1" kern="1200" dirty="0"/>
            <a:t>with varying individual learning rates.</a:t>
          </a:r>
          <a:endParaRPr lang="en-US" sz="2400" kern="1200" dirty="0"/>
        </a:p>
      </dsp:txBody>
      <dsp:txXfrm>
        <a:off x="1046343" y="1171263"/>
        <a:ext cx="10563011" cy="933800"/>
      </dsp:txXfrm>
    </dsp:sp>
    <dsp:sp modelId="{F56BABB5-FE44-4B75-95D0-9022A84C8796}">
      <dsp:nvSpPr>
        <dsp:cNvPr id="0" name=""/>
        <dsp:cNvSpPr/>
      </dsp:nvSpPr>
      <dsp:spPr>
        <a:xfrm>
          <a:off x="0" y="2338514"/>
          <a:ext cx="11625470" cy="9055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6C49B2F-36BA-4575-843A-64D469431550}">
      <dsp:nvSpPr>
        <dsp:cNvPr id="0" name=""/>
        <dsp:cNvSpPr/>
      </dsp:nvSpPr>
      <dsp:spPr>
        <a:xfrm>
          <a:off x="273914" y="2542253"/>
          <a:ext cx="498514" cy="498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D143FE-E2DC-4A39-BD02-11141B44497B}">
      <dsp:nvSpPr>
        <dsp:cNvPr id="0" name=""/>
        <dsp:cNvSpPr/>
      </dsp:nvSpPr>
      <dsp:spPr>
        <a:xfrm>
          <a:off x="1046343" y="2338514"/>
          <a:ext cx="10563011" cy="93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827" tIns="98827" rIns="98827" bIns="98827" numCol="1" spcCol="1270" anchor="ctr" anchorCtr="0">
          <a:noAutofit/>
        </a:bodyPr>
        <a:lstStyle/>
        <a:p>
          <a:pPr marL="0" lvl="0" indent="0" algn="l" defTabSz="1066800">
            <a:lnSpc>
              <a:spcPct val="100000"/>
            </a:lnSpc>
            <a:spcBef>
              <a:spcPct val="0"/>
            </a:spcBef>
            <a:spcAft>
              <a:spcPct val="35000"/>
            </a:spcAft>
            <a:buNone/>
          </a:pPr>
          <a:r>
            <a:rPr lang="en-PH" sz="2400" kern="1200" dirty="0"/>
            <a:t>Simulations are initialized with 4 different seating arrangements (SA): </a:t>
          </a:r>
          <a:br>
            <a:rPr lang="en-PH" sz="2400" kern="1200" dirty="0"/>
          </a:br>
          <a:r>
            <a:rPr lang="en-PH" sz="2400" b="1" kern="1200" dirty="0"/>
            <a:t>inner corner, outer corner, center, random.</a:t>
          </a:r>
          <a:endParaRPr lang="en-US" sz="2400" kern="1200" dirty="0"/>
        </a:p>
      </dsp:txBody>
      <dsp:txXfrm>
        <a:off x="1046343" y="2338514"/>
        <a:ext cx="10563011" cy="933800"/>
      </dsp:txXfrm>
    </dsp:sp>
    <dsp:sp modelId="{B12C28DC-7F2C-43B7-ADE3-75A9A67611CC}">
      <dsp:nvSpPr>
        <dsp:cNvPr id="0" name=""/>
        <dsp:cNvSpPr/>
      </dsp:nvSpPr>
      <dsp:spPr>
        <a:xfrm>
          <a:off x="0" y="3505765"/>
          <a:ext cx="11625470" cy="9055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464A6E7-F714-4EF6-8F11-2C413A4AD765}">
      <dsp:nvSpPr>
        <dsp:cNvPr id="0" name=""/>
        <dsp:cNvSpPr/>
      </dsp:nvSpPr>
      <dsp:spPr>
        <a:xfrm>
          <a:off x="273914" y="3709504"/>
          <a:ext cx="498514" cy="498027"/>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6D3BCF5-31FF-4BBB-B74E-74EAC9B615DE}">
      <dsp:nvSpPr>
        <dsp:cNvPr id="0" name=""/>
        <dsp:cNvSpPr/>
      </dsp:nvSpPr>
      <dsp:spPr>
        <a:xfrm>
          <a:off x="1046343" y="3505765"/>
          <a:ext cx="10563011" cy="93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827" tIns="98827" rIns="98827" bIns="98827" numCol="1" spcCol="1270" anchor="ctr" anchorCtr="0">
          <a:noAutofit/>
        </a:bodyPr>
        <a:lstStyle/>
        <a:p>
          <a:pPr marL="0" lvl="0" indent="0" algn="l" defTabSz="1066800">
            <a:lnSpc>
              <a:spcPct val="100000"/>
            </a:lnSpc>
            <a:spcBef>
              <a:spcPct val="0"/>
            </a:spcBef>
            <a:spcAft>
              <a:spcPct val="35000"/>
            </a:spcAft>
            <a:buNone/>
          </a:pPr>
          <a:r>
            <a:rPr lang="en-PH" sz="2400" kern="1200" dirty="0"/>
            <a:t>The simulation is considered done when all students are learned.</a:t>
          </a:r>
          <a:endParaRPr lang="en-US" sz="2400" kern="1200" dirty="0"/>
        </a:p>
      </dsp:txBody>
      <dsp:txXfrm>
        <a:off x="1046343" y="3505765"/>
        <a:ext cx="10563011" cy="9338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8B589-3DCF-4CC3-8CB1-8F263020D954}" type="datetimeFigureOut">
              <a:rPr lang="en-PH" smtClean="0"/>
              <a:t>11/04/2024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E4DEC7-B541-49CD-9364-4AC7105E6440}" type="slidenum">
              <a:rPr lang="en-PH" smtClean="0"/>
              <a:t>‹#›</a:t>
            </a:fld>
            <a:endParaRPr lang="en-PH"/>
          </a:p>
        </p:txBody>
      </p:sp>
    </p:spTree>
    <p:extLst>
      <p:ext uri="{BB962C8B-B14F-4D97-AF65-F5344CB8AC3E}">
        <p14:creationId xmlns:p14="http://schemas.microsoft.com/office/powerpoint/2010/main" val="4090876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6</a:t>
            </a:fld>
            <a:endParaRPr lang="en-PH"/>
          </a:p>
        </p:txBody>
      </p:sp>
    </p:spTree>
    <p:extLst>
      <p:ext uri="{BB962C8B-B14F-4D97-AF65-F5344CB8AC3E}">
        <p14:creationId xmlns:p14="http://schemas.microsoft.com/office/powerpoint/2010/main" val="3814791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Main difference b/w traditional and peer instruction</a:t>
            </a:r>
          </a:p>
        </p:txBody>
      </p:sp>
      <p:sp>
        <p:nvSpPr>
          <p:cNvPr id="4" name="Slide Number Placeholder 3"/>
          <p:cNvSpPr>
            <a:spLocks noGrp="1"/>
          </p:cNvSpPr>
          <p:nvPr>
            <p:ph type="sldNum" sz="quarter" idx="5"/>
          </p:nvPr>
        </p:nvSpPr>
        <p:spPr/>
        <p:txBody>
          <a:bodyPr/>
          <a:lstStyle/>
          <a:p>
            <a:fld id="{99E4DEC7-B541-49CD-9364-4AC7105E6440}" type="slidenum">
              <a:rPr lang="en-PH" smtClean="0"/>
              <a:t>8</a:t>
            </a:fld>
            <a:endParaRPr lang="en-PH"/>
          </a:p>
        </p:txBody>
      </p:sp>
    </p:spTree>
    <p:extLst>
      <p:ext uri="{BB962C8B-B14F-4D97-AF65-F5344CB8AC3E}">
        <p14:creationId xmlns:p14="http://schemas.microsoft.com/office/powerpoint/2010/main" val="2698036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Say what metrics were used to measure performance</a:t>
            </a:r>
          </a:p>
        </p:txBody>
      </p:sp>
      <p:sp>
        <p:nvSpPr>
          <p:cNvPr id="4" name="Slide Number Placeholder 3"/>
          <p:cNvSpPr>
            <a:spLocks noGrp="1"/>
          </p:cNvSpPr>
          <p:nvPr>
            <p:ph type="sldNum" sz="quarter" idx="5"/>
          </p:nvPr>
        </p:nvSpPr>
        <p:spPr/>
        <p:txBody>
          <a:bodyPr/>
          <a:lstStyle/>
          <a:p>
            <a:fld id="{99E4DEC7-B541-49CD-9364-4AC7105E6440}" type="slidenum">
              <a:rPr lang="en-PH" smtClean="0"/>
              <a:t>9</a:t>
            </a:fld>
            <a:endParaRPr lang="en-PH"/>
          </a:p>
        </p:txBody>
      </p:sp>
    </p:spTree>
    <p:extLst>
      <p:ext uri="{BB962C8B-B14F-4D97-AF65-F5344CB8AC3E}">
        <p14:creationId xmlns:p14="http://schemas.microsoft.com/office/powerpoint/2010/main" val="3187153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Similar trends with homogenous model – relatively flat trends for traditional, sloped trends for PI.</a:t>
            </a:r>
          </a:p>
          <a:p>
            <a:r>
              <a:rPr lang="en-PH" dirty="0"/>
              <a:t>PI is better for smaller classrooms and slower students.</a:t>
            </a:r>
          </a:p>
        </p:txBody>
      </p:sp>
      <p:sp>
        <p:nvSpPr>
          <p:cNvPr id="4" name="Slide Number Placeholder 3"/>
          <p:cNvSpPr>
            <a:spLocks noGrp="1"/>
          </p:cNvSpPr>
          <p:nvPr>
            <p:ph type="sldNum" sz="quarter" idx="5"/>
          </p:nvPr>
        </p:nvSpPr>
        <p:spPr/>
        <p:txBody>
          <a:bodyPr/>
          <a:lstStyle/>
          <a:p>
            <a:fld id="{99E4DEC7-B541-49CD-9364-4AC7105E6440}" type="slidenum">
              <a:rPr lang="en-PH" smtClean="0"/>
              <a:t>14</a:t>
            </a:fld>
            <a:endParaRPr lang="en-PH"/>
          </a:p>
        </p:txBody>
      </p:sp>
    </p:spTree>
    <p:extLst>
      <p:ext uri="{BB962C8B-B14F-4D97-AF65-F5344CB8AC3E}">
        <p14:creationId xmlns:p14="http://schemas.microsoft.com/office/powerpoint/2010/main" val="3716929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Trends are generally the same. Traditional is more affected by heterogeneity, hence better for homogenous classes.</a:t>
            </a:r>
          </a:p>
        </p:txBody>
      </p:sp>
      <p:sp>
        <p:nvSpPr>
          <p:cNvPr id="4" name="Slide Number Placeholder 3"/>
          <p:cNvSpPr>
            <a:spLocks noGrp="1"/>
          </p:cNvSpPr>
          <p:nvPr>
            <p:ph type="sldNum" sz="quarter" idx="5"/>
          </p:nvPr>
        </p:nvSpPr>
        <p:spPr/>
        <p:txBody>
          <a:bodyPr/>
          <a:lstStyle/>
          <a:p>
            <a:fld id="{99E4DEC7-B541-49CD-9364-4AC7105E6440}" type="slidenum">
              <a:rPr lang="en-PH" smtClean="0"/>
              <a:t>15</a:t>
            </a:fld>
            <a:endParaRPr lang="en-PH"/>
          </a:p>
        </p:txBody>
      </p:sp>
    </p:spTree>
    <p:extLst>
      <p:ext uri="{BB962C8B-B14F-4D97-AF65-F5344CB8AC3E}">
        <p14:creationId xmlns:p14="http://schemas.microsoft.com/office/powerpoint/2010/main" val="1620011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Based on the different heterogeneity and positional learning coefficient, whenever PI is advantageous over traditional instruction, the advantage can be very large. In contrast, the advantage of traditional instruction over PI is generally smaller. Therefore, PI can serve as a safe option.</a:t>
            </a:r>
          </a:p>
        </p:txBody>
      </p:sp>
      <p:sp>
        <p:nvSpPr>
          <p:cNvPr id="4" name="Slide Number Placeholder 3"/>
          <p:cNvSpPr>
            <a:spLocks noGrp="1"/>
          </p:cNvSpPr>
          <p:nvPr>
            <p:ph type="sldNum" sz="quarter" idx="5"/>
          </p:nvPr>
        </p:nvSpPr>
        <p:spPr/>
        <p:txBody>
          <a:bodyPr/>
          <a:lstStyle/>
          <a:p>
            <a:fld id="{99E4DEC7-B541-49CD-9364-4AC7105E6440}" type="slidenum">
              <a:rPr lang="en-PH" smtClean="0"/>
              <a:t>16</a:t>
            </a:fld>
            <a:endParaRPr lang="en-PH"/>
          </a:p>
        </p:txBody>
      </p:sp>
    </p:spTree>
    <p:extLst>
      <p:ext uri="{BB962C8B-B14F-4D97-AF65-F5344CB8AC3E}">
        <p14:creationId xmlns:p14="http://schemas.microsoft.com/office/powerpoint/2010/main" val="3691951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 safe option - the performance advantage of traditional over PI is not as pronounced as the performance advantage of PI over traditional.</a:t>
            </a:r>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18</a:t>
            </a:fld>
            <a:endParaRPr lang="en-PH"/>
          </a:p>
        </p:txBody>
      </p:sp>
    </p:spTree>
    <p:extLst>
      <p:ext uri="{BB962C8B-B14F-4D97-AF65-F5344CB8AC3E}">
        <p14:creationId xmlns:p14="http://schemas.microsoft.com/office/powerpoint/2010/main" val="1046895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23</a:t>
            </a:fld>
            <a:endParaRPr lang="en-PH"/>
          </a:p>
        </p:txBody>
      </p:sp>
    </p:spTree>
    <p:extLst>
      <p:ext uri="{BB962C8B-B14F-4D97-AF65-F5344CB8AC3E}">
        <p14:creationId xmlns:p14="http://schemas.microsoft.com/office/powerpoint/2010/main" val="13629121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F1F65-3F11-FD5D-739D-5D072CDA903F}"/>
              </a:ext>
            </a:extLst>
          </p:cNvPr>
          <p:cNvSpPr>
            <a:spLocks noGrp="1"/>
          </p:cNvSpPr>
          <p:nvPr>
            <p:ph type="ctrTitle"/>
          </p:nvPr>
        </p:nvSpPr>
        <p:spPr>
          <a:xfrm>
            <a:off x="340913" y="618525"/>
            <a:ext cx="11510174" cy="2053771"/>
          </a:xfrm>
        </p:spPr>
        <p:txBody>
          <a:bodyPr anchor="b"/>
          <a:lstStyle>
            <a:lvl1pPr algn="ctr">
              <a:defRPr sz="6000"/>
            </a:lvl1pPr>
          </a:lstStyle>
          <a:p>
            <a:r>
              <a:rPr lang="en-US"/>
              <a:t>Click to edit Master title style</a:t>
            </a:r>
            <a:endParaRPr lang="en-PH" dirty="0"/>
          </a:p>
        </p:txBody>
      </p:sp>
      <p:sp>
        <p:nvSpPr>
          <p:cNvPr id="3" name="Subtitle 2">
            <a:extLst>
              <a:ext uri="{FF2B5EF4-FFF2-40B4-BE49-F238E27FC236}">
                <a16:creationId xmlns:a16="http://schemas.microsoft.com/office/drawing/2014/main" id="{7A2FD963-2FAF-A23E-C57B-EA0F47352B19}"/>
              </a:ext>
            </a:extLst>
          </p:cNvPr>
          <p:cNvSpPr>
            <a:spLocks noGrp="1"/>
          </p:cNvSpPr>
          <p:nvPr>
            <p:ph type="subTitle" idx="1" hasCustomPrompt="1"/>
          </p:nvPr>
        </p:nvSpPr>
        <p:spPr>
          <a:xfrm>
            <a:off x="340912" y="2888273"/>
            <a:ext cx="5670000" cy="170210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Authors</a:t>
            </a:r>
            <a:endParaRPr lang="en-PH" dirty="0"/>
          </a:p>
        </p:txBody>
      </p:sp>
      <p:sp>
        <p:nvSpPr>
          <p:cNvPr id="12" name="Text Placeholder 11">
            <a:extLst>
              <a:ext uri="{FF2B5EF4-FFF2-40B4-BE49-F238E27FC236}">
                <a16:creationId xmlns:a16="http://schemas.microsoft.com/office/drawing/2014/main" id="{E7C60D4C-31A7-24EA-FE54-1C44B7CFB84A}"/>
              </a:ext>
            </a:extLst>
          </p:cNvPr>
          <p:cNvSpPr>
            <a:spLocks noGrp="1"/>
          </p:cNvSpPr>
          <p:nvPr>
            <p:ph type="body" sz="quarter" idx="10" hasCustomPrompt="1"/>
          </p:nvPr>
        </p:nvSpPr>
        <p:spPr>
          <a:xfrm>
            <a:off x="341313" y="4746609"/>
            <a:ext cx="8536178" cy="1577126"/>
          </a:xfrm>
        </p:spPr>
        <p:txBody>
          <a:bodyPr>
            <a:normAutofit/>
          </a:bodyPr>
          <a:lstStyle>
            <a:lvl1pPr marL="0" indent="0" algn="ctr">
              <a:buNone/>
              <a:defRPr sz="2400"/>
            </a:lvl1pPr>
          </a:lstStyle>
          <a:p>
            <a:pPr lvl="0"/>
            <a:r>
              <a:rPr lang="en-PH" dirty="0"/>
              <a:t>All about me + Event details</a:t>
            </a:r>
          </a:p>
        </p:txBody>
      </p:sp>
      <p:sp>
        <p:nvSpPr>
          <p:cNvPr id="16" name="Text Placeholder 15">
            <a:extLst>
              <a:ext uri="{FF2B5EF4-FFF2-40B4-BE49-F238E27FC236}">
                <a16:creationId xmlns:a16="http://schemas.microsoft.com/office/drawing/2014/main" id="{5971FF8C-C37A-AB61-CB50-7C67E5DB06BA}"/>
              </a:ext>
            </a:extLst>
          </p:cNvPr>
          <p:cNvSpPr>
            <a:spLocks noGrp="1"/>
          </p:cNvSpPr>
          <p:nvPr>
            <p:ph type="body" sz="quarter" idx="12" hasCustomPrompt="1"/>
          </p:nvPr>
        </p:nvSpPr>
        <p:spPr>
          <a:xfrm>
            <a:off x="6181090" y="2888273"/>
            <a:ext cx="5670000" cy="1702107"/>
          </a:xfrm>
        </p:spPr>
        <p:txBody>
          <a:bodyPr>
            <a:normAutofit/>
          </a:bodyPr>
          <a:lstStyle>
            <a:lvl1pPr marL="0" indent="0" algn="l">
              <a:buNone/>
              <a:defRPr sz="2400"/>
            </a:lvl1pPr>
          </a:lstStyle>
          <a:p>
            <a:pPr lvl="0"/>
            <a:r>
              <a:rPr lang="en-PH" dirty="0"/>
              <a:t>Publication details</a:t>
            </a:r>
          </a:p>
        </p:txBody>
      </p:sp>
      <p:grpSp>
        <p:nvGrpSpPr>
          <p:cNvPr id="41" name="Group 40">
            <a:extLst>
              <a:ext uri="{FF2B5EF4-FFF2-40B4-BE49-F238E27FC236}">
                <a16:creationId xmlns:a16="http://schemas.microsoft.com/office/drawing/2014/main" id="{BD8856D8-6C60-31A7-919F-F6652B62A2F2}"/>
              </a:ext>
            </a:extLst>
          </p:cNvPr>
          <p:cNvGrpSpPr/>
          <p:nvPr userDrawn="1"/>
        </p:nvGrpSpPr>
        <p:grpSpPr>
          <a:xfrm>
            <a:off x="9130089" y="4704708"/>
            <a:ext cx="2720598" cy="1660928"/>
            <a:chOff x="9130089" y="4704708"/>
            <a:chExt cx="2720598" cy="1660928"/>
          </a:xfrm>
        </p:grpSpPr>
        <p:grpSp>
          <p:nvGrpSpPr>
            <p:cNvPr id="36" name="Group 35">
              <a:extLst>
                <a:ext uri="{FF2B5EF4-FFF2-40B4-BE49-F238E27FC236}">
                  <a16:creationId xmlns:a16="http://schemas.microsoft.com/office/drawing/2014/main" id="{58023407-6BAA-5E85-8BAD-5E4AC681CDC3}"/>
                </a:ext>
              </a:extLst>
            </p:cNvPr>
            <p:cNvGrpSpPr>
              <a:grpSpLocks noChangeAspect="1"/>
            </p:cNvGrpSpPr>
            <p:nvPr userDrawn="1"/>
          </p:nvGrpSpPr>
          <p:grpSpPr>
            <a:xfrm>
              <a:off x="9130089" y="4704708"/>
              <a:ext cx="2720598" cy="830464"/>
              <a:chOff x="4894990" y="4453717"/>
              <a:chExt cx="4127756" cy="1260000"/>
            </a:xfrm>
          </p:grpSpPr>
          <p:pic>
            <p:nvPicPr>
              <p:cNvPr id="29" name="Picture 28" descr="A logo with a bird and a shield&#10;&#10;Description automatically generated">
                <a:extLst>
                  <a:ext uri="{FF2B5EF4-FFF2-40B4-BE49-F238E27FC236}">
                    <a16:creationId xmlns:a16="http://schemas.microsoft.com/office/drawing/2014/main" id="{93868C57-1DE6-FEDD-B1CA-926B02815A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4990" y="4453717"/>
                <a:ext cx="1260000" cy="1260000"/>
              </a:xfrm>
              <a:prstGeom prst="rect">
                <a:avLst/>
              </a:prstGeom>
            </p:spPr>
          </p:pic>
          <p:pic>
            <p:nvPicPr>
              <p:cNvPr id="31" name="Picture 30" descr="A blue and yellow logo&#10;&#10;Description automatically generated">
                <a:extLst>
                  <a:ext uri="{FF2B5EF4-FFF2-40B4-BE49-F238E27FC236}">
                    <a16:creationId xmlns:a16="http://schemas.microsoft.com/office/drawing/2014/main" id="{741DA45E-CD6A-925D-B98B-078F57155D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93474" y="4453717"/>
                <a:ext cx="1330788" cy="1260000"/>
              </a:xfrm>
              <a:prstGeom prst="rect">
                <a:avLst/>
              </a:prstGeom>
            </p:spPr>
          </p:pic>
          <p:pic>
            <p:nvPicPr>
              <p:cNvPr id="33" name="Picture 32" descr="A logo with text and symbols&#10;&#10;Description automatically generated">
                <a:extLst>
                  <a:ext uri="{FF2B5EF4-FFF2-40B4-BE49-F238E27FC236}">
                    <a16:creationId xmlns:a16="http://schemas.microsoft.com/office/drawing/2014/main" id="{94FD9878-5DC9-20C3-D550-A5FC69B53A4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62746" y="4453717"/>
                <a:ext cx="1260000" cy="1260000"/>
              </a:xfrm>
              <a:prstGeom prst="rect">
                <a:avLst/>
              </a:prstGeom>
            </p:spPr>
          </p:pic>
        </p:grpSp>
        <p:grpSp>
          <p:nvGrpSpPr>
            <p:cNvPr id="39" name="Group 38">
              <a:extLst>
                <a:ext uri="{FF2B5EF4-FFF2-40B4-BE49-F238E27FC236}">
                  <a16:creationId xmlns:a16="http://schemas.microsoft.com/office/drawing/2014/main" id="{5A9B0666-3AFC-E886-7DFB-29E4718A8002}"/>
                </a:ext>
              </a:extLst>
            </p:cNvPr>
            <p:cNvGrpSpPr>
              <a:grpSpLocks noChangeAspect="1"/>
            </p:cNvGrpSpPr>
            <p:nvPr userDrawn="1"/>
          </p:nvGrpSpPr>
          <p:grpSpPr>
            <a:xfrm>
              <a:off x="9180079" y="5535172"/>
              <a:ext cx="2620618" cy="830464"/>
              <a:chOff x="5388673" y="4809551"/>
              <a:chExt cx="4260068" cy="1350000"/>
            </a:xfrm>
          </p:grpSpPr>
          <p:pic>
            <p:nvPicPr>
              <p:cNvPr id="35" name="Picture 34" descr="A close up of a blue and grey circle&#10;&#10;Description automatically generated">
                <a:extLst>
                  <a:ext uri="{FF2B5EF4-FFF2-40B4-BE49-F238E27FC236}">
                    <a16:creationId xmlns:a16="http://schemas.microsoft.com/office/drawing/2014/main" id="{B73220F5-8226-6025-D3A5-AE00D822FE4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8673" y="4932283"/>
                <a:ext cx="2800205" cy="1080000"/>
              </a:xfrm>
              <a:prstGeom prst="rect">
                <a:avLst/>
              </a:prstGeom>
            </p:spPr>
          </p:pic>
          <p:pic>
            <p:nvPicPr>
              <p:cNvPr id="38" name="Picture 37" descr="A red green and blue triangle with lines and dots&#10;&#10;Description automatically generated">
                <a:extLst>
                  <a:ext uri="{FF2B5EF4-FFF2-40B4-BE49-F238E27FC236}">
                    <a16:creationId xmlns:a16="http://schemas.microsoft.com/office/drawing/2014/main" id="{0264EBD6-06AD-01C2-046E-71AED91FFE4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98741" y="4809551"/>
                <a:ext cx="1350000" cy="1350000"/>
              </a:xfrm>
              <a:prstGeom prst="rect">
                <a:avLst/>
              </a:prstGeom>
            </p:spPr>
          </p:pic>
        </p:grpSp>
      </p:grpSp>
      <p:sp>
        <p:nvSpPr>
          <p:cNvPr id="44" name="Rectangle: Rounded Corners 43">
            <a:extLst>
              <a:ext uri="{FF2B5EF4-FFF2-40B4-BE49-F238E27FC236}">
                <a16:creationId xmlns:a16="http://schemas.microsoft.com/office/drawing/2014/main" id="{EE1B99A5-BD9B-4CE9-F0BE-CAE5CAF7FD85}"/>
              </a:ext>
            </a:extLst>
          </p:cNvPr>
          <p:cNvSpPr/>
          <p:nvPr userDrawn="1"/>
        </p:nvSpPr>
        <p:spPr>
          <a:xfrm flipV="1">
            <a:off x="340913" y="2738839"/>
            <a:ext cx="11510174" cy="45719"/>
          </a:xfrm>
          <a:prstGeom prst="roundRect">
            <a:avLst>
              <a:gd name="adj" fmla="val 50000"/>
            </a:avLst>
          </a:prstGeom>
          <a:solidFill>
            <a:srgbClr val="825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6" name="Date Placeholder 45">
            <a:extLst>
              <a:ext uri="{FF2B5EF4-FFF2-40B4-BE49-F238E27FC236}">
                <a16:creationId xmlns:a16="http://schemas.microsoft.com/office/drawing/2014/main" id="{FBE2F23A-6579-17A9-8BD8-C63797F89623}"/>
              </a:ext>
            </a:extLst>
          </p:cNvPr>
          <p:cNvSpPr>
            <a:spLocks noGrp="1"/>
          </p:cNvSpPr>
          <p:nvPr>
            <p:ph type="dt" sz="half" idx="13"/>
          </p:nvPr>
        </p:nvSpPr>
        <p:spPr>
          <a:xfrm>
            <a:off x="11060104" y="0"/>
            <a:ext cx="1131895" cy="360000"/>
          </a:xfrm>
          <a:prstGeom prst="rect">
            <a:avLst/>
          </a:prstGeom>
        </p:spPr>
        <p:txBody>
          <a:bodyPr/>
          <a:lstStyle/>
          <a:p>
            <a:r>
              <a:rPr lang="en-US"/>
              <a:t>2024.02.27</a:t>
            </a:r>
            <a:endParaRPr lang="en-PH" dirty="0"/>
          </a:p>
        </p:txBody>
      </p:sp>
      <p:sp>
        <p:nvSpPr>
          <p:cNvPr id="47" name="Footer Placeholder 46">
            <a:extLst>
              <a:ext uri="{FF2B5EF4-FFF2-40B4-BE49-F238E27FC236}">
                <a16:creationId xmlns:a16="http://schemas.microsoft.com/office/drawing/2014/main" id="{6F7A4C69-6890-CCBA-596E-A4E7F4681869}"/>
              </a:ext>
            </a:extLst>
          </p:cNvPr>
          <p:cNvSpPr>
            <a:spLocks noGrp="1"/>
          </p:cNvSpPr>
          <p:nvPr>
            <p:ph type="ftr" sz="quarter" idx="14"/>
          </p:nvPr>
        </p:nvSpPr>
        <p:spPr>
          <a:xfrm>
            <a:off x="77410" y="6451565"/>
            <a:ext cx="11219543" cy="360000"/>
          </a:xfrm>
          <a:prstGeom prst="rect">
            <a:avLst/>
          </a:prstGeom>
        </p:spPr>
        <p:txBody>
          <a:bodyPr/>
          <a:lstStyle/>
          <a:p>
            <a:endParaRPr lang="en-PH" dirty="0"/>
          </a:p>
        </p:txBody>
      </p:sp>
      <p:sp>
        <p:nvSpPr>
          <p:cNvPr id="48" name="Slide Number Placeholder 47">
            <a:extLst>
              <a:ext uri="{FF2B5EF4-FFF2-40B4-BE49-F238E27FC236}">
                <a16:creationId xmlns:a16="http://schemas.microsoft.com/office/drawing/2014/main" id="{6C03F247-B4BD-7000-85F2-ECF8C67C596E}"/>
              </a:ext>
            </a:extLst>
          </p:cNvPr>
          <p:cNvSpPr>
            <a:spLocks noGrp="1"/>
          </p:cNvSpPr>
          <p:nvPr>
            <p:ph type="sldNum" sz="quarter" idx="15"/>
          </p:nvPr>
        </p:nvSpPr>
        <p:spPr>
          <a:xfrm>
            <a:off x="11356219" y="6451565"/>
            <a:ext cx="739019" cy="360000"/>
          </a:xfrm>
          <a:prstGeom prst="rect">
            <a:avLst/>
          </a:prstGeom>
        </p:spPr>
        <p:txBody>
          <a:bodyPr/>
          <a:lstStyle/>
          <a:p>
            <a:fld id="{32177519-FDB5-46C8-A273-662D2447F0A4}" type="slidenum">
              <a:rPr lang="en-PH" smtClean="0"/>
              <a:pPr/>
              <a:t>‹#›</a:t>
            </a:fld>
            <a:endParaRPr lang="en-PH" dirty="0"/>
          </a:p>
        </p:txBody>
      </p:sp>
      <p:sp>
        <p:nvSpPr>
          <p:cNvPr id="45" name="Rectangle 44">
            <a:extLst>
              <a:ext uri="{FF2B5EF4-FFF2-40B4-BE49-F238E27FC236}">
                <a16:creationId xmlns:a16="http://schemas.microsoft.com/office/drawing/2014/main" id="{5FB76BDC-CC57-7747-7990-C93624FC6C45}"/>
              </a:ext>
            </a:extLst>
          </p:cNvPr>
          <p:cNvSpPr/>
          <p:nvPr userDrawn="1"/>
        </p:nvSpPr>
        <p:spPr>
          <a:xfrm>
            <a:off x="0" y="0"/>
            <a:ext cx="12192000" cy="360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61397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6C92E-3E22-1810-9C19-42F28149629C}"/>
              </a:ext>
            </a:extLst>
          </p:cNvPr>
          <p:cNvSpPr>
            <a:spLocks noGrp="1"/>
          </p:cNvSpPr>
          <p:nvPr>
            <p:ph type="title"/>
          </p:nvPr>
        </p:nvSpPr>
        <p:spPr>
          <a:xfrm>
            <a:off x="283265" y="694620"/>
            <a:ext cx="9983415" cy="776288"/>
          </a:xfrm>
        </p:spPr>
        <p:txBody>
          <a:bodyPr/>
          <a:lstStyle/>
          <a:p>
            <a:r>
              <a:rPr lang="en-US"/>
              <a:t>Click to edit Master title style</a:t>
            </a:r>
            <a:endParaRPr lang="en-PH" dirty="0"/>
          </a:p>
        </p:txBody>
      </p:sp>
      <p:sp>
        <p:nvSpPr>
          <p:cNvPr id="3" name="Content Placeholder 2">
            <a:extLst>
              <a:ext uri="{FF2B5EF4-FFF2-40B4-BE49-F238E27FC236}">
                <a16:creationId xmlns:a16="http://schemas.microsoft.com/office/drawing/2014/main" id="{33F75A83-3AC3-23EA-1648-A6A24A72153B}"/>
              </a:ext>
            </a:extLst>
          </p:cNvPr>
          <p:cNvSpPr>
            <a:spLocks noGrp="1"/>
          </p:cNvSpPr>
          <p:nvPr>
            <p:ph idx="1"/>
          </p:nvPr>
        </p:nvSpPr>
        <p:spPr/>
        <p:txBody>
          <a:bodyPr>
            <a:normAutofit/>
          </a:bodyPr>
          <a:lstStyle>
            <a:lvl1pPr>
              <a:defRPr sz="3600"/>
            </a:lvl1pPr>
            <a:lvl2pPr>
              <a:defRPr sz="3200"/>
            </a:lvl2pPr>
            <a:lvl3pPr>
              <a:defRPr sz="28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A13478F0-30D2-BA3B-53C4-7FB9587541E8}"/>
              </a:ext>
            </a:extLst>
          </p:cNvPr>
          <p:cNvSpPr>
            <a:spLocks noGrp="1"/>
          </p:cNvSpPr>
          <p:nvPr>
            <p:ph type="sldNum" sz="quarter" idx="12"/>
          </p:nvPr>
        </p:nvSpPr>
        <p:spPr>
          <a:xfrm>
            <a:off x="11356219" y="6451565"/>
            <a:ext cx="739019" cy="360000"/>
          </a:xfrm>
          <a:prstGeom prst="rect">
            <a:avLst/>
          </a:prstGeom>
        </p:spPr>
        <p:txBody>
          <a:bodyPr/>
          <a:lstStyle/>
          <a:p>
            <a:fld id="{32177519-FDB5-46C8-A273-662D2447F0A4}" type="slidenum">
              <a:rPr lang="en-PH" smtClean="0"/>
              <a:t>‹#›</a:t>
            </a:fld>
            <a:endParaRPr lang="en-PH"/>
          </a:p>
        </p:txBody>
      </p:sp>
      <p:sp>
        <p:nvSpPr>
          <p:cNvPr id="7" name="Rectangle: Rounded Corners 6">
            <a:extLst>
              <a:ext uri="{FF2B5EF4-FFF2-40B4-BE49-F238E27FC236}">
                <a16:creationId xmlns:a16="http://schemas.microsoft.com/office/drawing/2014/main" id="{B653C3E0-31AE-5C25-C3A7-CA8EBFD298C3}"/>
              </a:ext>
            </a:extLst>
          </p:cNvPr>
          <p:cNvSpPr/>
          <p:nvPr userDrawn="1"/>
        </p:nvSpPr>
        <p:spPr>
          <a:xfrm flipV="1">
            <a:off x="284335" y="1550304"/>
            <a:ext cx="11624400" cy="45719"/>
          </a:xfrm>
          <a:prstGeom prst="roundRect">
            <a:avLst>
              <a:gd name="adj" fmla="val 50000"/>
            </a:avLst>
          </a:prstGeom>
          <a:solidFill>
            <a:srgbClr val="825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3" name="Group 12">
            <a:extLst>
              <a:ext uri="{FF2B5EF4-FFF2-40B4-BE49-F238E27FC236}">
                <a16:creationId xmlns:a16="http://schemas.microsoft.com/office/drawing/2014/main" id="{34769E84-D3A5-B787-DEF8-4A8D8F0EA435}"/>
              </a:ext>
            </a:extLst>
          </p:cNvPr>
          <p:cNvGrpSpPr/>
          <p:nvPr userDrawn="1"/>
        </p:nvGrpSpPr>
        <p:grpSpPr>
          <a:xfrm>
            <a:off x="10452104" y="648174"/>
            <a:ext cx="1456631" cy="889275"/>
            <a:chOff x="9130089" y="4704708"/>
            <a:chExt cx="2720598" cy="1660928"/>
          </a:xfrm>
        </p:grpSpPr>
        <p:grpSp>
          <p:nvGrpSpPr>
            <p:cNvPr id="14" name="Group 13">
              <a:extLst>
                <a:ext uri="{FF2B5EF4-FFF2-40B4-BE49-F238E27FC236}">
                  <a16:creationId xmlns:a16="http://schemas.microsoft.com/office/drawing/2014/main" id="{43A72F79-8497-9428-B761-B3123887C676}"/>
                </a:ext>
              </a:extLst>
            </p:cNvPr>
            <p:cNvGrpSpPr>
              <a:grpSpLocks noChangeAspect="1"/>
            </p:cNvGrpSpPr>
            <p:nvPr userDrawn="1"/>
          </p:nvGrpSpPr>
          <p:grpSpPr>
            <a:xfrm>
              <a:off x="9130089" y="4704708"/>
              <a:ext cx="2720598" cy="830464"/>
              <a:chOff x="4894990" y="4453717"/>
              <a:chExt cx="4127756" cy="1260000"/>
            </a:xfrm>
          </p:grpSpPr>
          <p:pic>
            <p:nvPicPr>
              <p:cNvPr id="18" name="Picture 17" descr="A logo with a bird and a shield&#10;&#10;Description automatically generated">
                <a:extLst>
                  <a:ext uri="{FF2B5EF4-FFF2-40B4-BE49-F238E27FC236}">
                    <a16:creationId xmlns:a16="http://schemas.microsoft.com/office/drawing/2014/main" id="{7F3324CF-0FD9-820A-F52D-FD7BDC3CDC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4990" y="4453717"/>
                <a:ext cx="1260000" cy="1260000"/>
              </a:xfrm>
              <a:prstGeom prst="rect">
                <a:avLst/>
              </a:prstGeom>
            </p:spPr>
          </p:pic>
          <p:pic>
            <p:nvPicPr>
              <p:cNvPr id="19" name="Picture 18" descr="A blue and yellow logo&#10;&#10;Description automatically generated">
                <a:extLst>
                  <a:ext uri="{FF2B5EF4-FFF2-40B4-BE49-F238E27FC236}">
                    <a16:creationId xmlns:a16="http://schemas.microsoft.com/office/drawing/2014/main" id="{51606284-B648-AEEA-BCB4-F659B03366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93474" y="4453717"/>
                <a:ext cx="1330788" cy="1260000"/>
              </a:xfrm>
              <a:prstGeom prst="rect">
                <a:avLst/>
              </a:prstGeom>
            </p:spPr>
          </p:pic>
          <p:pic>
            <p:nvPicPr>
              <p:cNvPr id="20" name="Picture 19" descr="A logo with text and symbols&#10;&#10;Description automatically generated">
                <a:extLst>
                  <a:ext uri="{FF2B5EF4-FFF2-40B4-BE49-F238E27FC236}">
                    <a16:creationId xmlns:a16="http://schemas.microsoft.com/office/drawing/2014/main" id="{09F77736-A73E-253E-74DA-55E4EE575F5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62746" y="4453717"/>
                <a:ext cx="1260000" cy="1260000"/>
              </a:xfrm>
              <a:prstGeom prst="rect">
                <a:avLst/>
              </a:prstGeom>
            </p:spPr>
          </p:pic>
        </p:grpSp>
        <p:grpSp>
          <p:nvGrpSpPr>
            <p:cNvPr id="15" name="Group 14">
              <a:extLst>
                <a:ext uri="{FF2B5EF4-FFF2-40B4-BE49-F238E27FC236}">
                  <a16:creationId xmlns:a16="http://schemas.microsoft.com/office/drawing/2014/main" id="{3F11ACF8-CD61-12E4-3586-F7283521869D}"/>
                </a:ext>
              </a:extLst>
            </p:cNvPr>
            <p:cNvGrpSpPr>
              <a:grpSpLocks noChangeAspect="1"/>
            </p:cNvGrpSpPr>
            <p:nvPr userDrawn="1"/>
          </p:nvGrpSpPr>
          <p:grpSpPr>
            <a:xfrm>
              <a:off x="9180079" y="5535172"/>
              <a:ext cx="2620618" cy="830464"/>
              <a:chOff x="5388673" y="4809551"/>
              <a:chExt cx="4260068" cy="1350000"/>
            </a:xfrm>
          </p:grpSpPr>
          <p:pic>
            <p:nvPicPr>
              <p:cNvPr id="16" name="Picture 15" descr="A close up of a blue and grey circle&#10;&#10;Description automatically generated">
                <a:extLst>
                  <a:ext uri="{FF2B5EF4-FFF2-40B4-BE49-F238E27FC236}">
                    <a16:creationId xmlns:a16="http://schemas.microsoft.com/office/drawing/2014/main" id="{E49277AB-8558-4AC9-DA68-957D20C1148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8673" y="4932283"/>
                <a:ext cx="2800205" cy="1080000"/>
              </a:xfrm>
              <a:prstGeom prst="rect">
                <a:avLst/>
              </a:prstGeom>
            </p:spPr>
          </p:pic>
          <p:pic>
            <p:nvPicPr>
              <p:cNvPr id="17" name="Picture 16" descr="A red green and blue triangle with lines and dots&#10;&#10;Description automatically generated">
                <a:extLst>
                  <a:ext uri="{FF2B5EF4-FFF2-40B4-BE49-F238E27FC236}">
                    <a16:creationId xmlns:a16="http://schemas.microsoft.com/office/drawing/2014/main" id="{FF764FA4-D910-76AA-96F8-09690ACA6E6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98741" y="4809551"/>
                <a:ext cx="1350000" cy="1350000"/>
              </a:xfrm>
              <a:prstGeom prst="rect">
                <a:avLst/>
              </a:prstGeom>
            </p:spPr>
          </p:pic>
        </p:grpSp>
      </p:grpSp>
      <p:sp>
        <p:nvSpPr>
          <p:cNvPr id="21" name="Footer Placeholder 4">
            <a:extLst>
              <a:ext uri="{FF2B5EF4-FFF2-40B4-BE49-F238E27FC236}">
                <a16:creationId xmlns:a16="http://schemas.microsoft.com/office/drawing/2014/main" id="{D2926047-A0AA-90DF-4CBB-7C8D51A9811A}"/>
              </a:ext>
            </a:extLst>
          </p:cNvPr>
          <p:cNvSpPr>
            <a:spLocks noGrp="1"/>
          </p:cNvSpPr>
          <p:nvPr>
            <p:ph type="ftr" sz="quarter" idx="3"/>
          </p:nvPr>
        </p:nvSpPr>
        <p:spPr>
          <a:xfrm>
            <a:off x="77411" y="6451565"/>
            <a:ext cx="10096014" cy="360000"/>
          </a:xfrm>
          <a:prstGeom prst="rect">
            <a:avLst/>
          </a:prstGeom>
        </p:spPr>
        <p:txBody>
          <a:bodyPr vert="horz" lIns="91440" tIns="45720" rIns="91440" bIns="45720" rtlCol="0" anchor="ctr"/>
          <a:lstStyle>
            <a:lvl1pPr algn="ctr">
              <a:defRPr sz="1200">
                <a:solidFill>
                  <a:schemeClr val="bg1"/>
                </a:solidFill>
              </a:defRPr>
            </a:lvl1pPr>
          </a:lstStyle>
          <a:p>
            <a:endParaRPr lang="en-PH" dirty="0"/>
          </a:p>
        </p:txBody>
      </p:sp>
      <p:sp>
        <p:nvSpPr>
          <p:cNvPr id="5" name="Date Placeholder 4">
            <a:extLst>
              <a:ext uri="{FF2B5EF4-FFF2-40B4-BE49-F238E27FC236}">
                <a16:creationId xmlns:a16="http://schemas.microsoft.com/office/drawing/2014/main" id="{877317B9-8D95-3509-9E62-54197511EC2C}"/>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lvl1pPr algn="ctr">
              <a:defRPr sz="1200">
                <a:solidFill>
                  <a:schemeClr val="bg1"/>
                </a:solidFill>
              </a:defRPr>
            </a:lvl1pPr>
          </a:lstStyle>
          <a:p>
            <a:r>
              <a:rPr lang="en-US" dirty="0"/>
              <a:t>2024.11.04</a:t>
            </a:r>
            <a:endParaRPr lang="en-PH" dirty="0"/>
          </a:p>
        </p:txBody>
      </p:sp>
    </p:spTree>
    <p:extLst>
      <p:ext uri="{BB962C8B-B14F-4D97-AF65-F5344CB8AC3E}">
        <p14:creationId xmlns:p14="http://schemas.microsoft.com/office/powerpoint/2010/main" val="3370872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84BF6-6457-24D3-A67C-2436BB23A344}"/>
              </a:ext>
            </a:extLst>
          </p:cNvPr>
          <p:cNvSpPr>
            <a:spLocks noGrp="1"/>
          </p:cNvSpPr>
          <p:nvPr>
            <p:ph type="title"/>
          </p:nvPr>
        </p:nvSpPr>
        <p:spPr/>
        <p:txBody>
          <a:bodyPr/>
          <a:lstStyle/>
          <a:p>
            <a:r>
              <a:rPr lang="en-US"/>
              <a:t>Click to edit Master title style</a:t>
            </a:r>
            <a:endParaRPr lang="en-PH"/>
          </a:p>
        </p:txBody>
      </p:sp>
      <p:sp>
        <p:nvSpPr>
          <p:cNvPr id="10" name="Rectangle: Rounded Corners 9">
            <a:extLst>
              <a:ext uri="{FF2B5EF4-FFF2-40B4-BE49-F238E27FC236}">
                <a16:creationId xmlns:a16="http://schemas.microsoft.com/office/drawing/2014/main" id="{288863B3-F4AE-1F04-7D9A-2CEBF52AC951}"/>
              </a:ext>
            </a:extLst>
          </p:cNvPr>
          <p:cNvSpPr/>
          <p:nvPr userDrawn="1"/>
        </p:nvSpPr>
        <p:spPr>
          <a:xfrm flipV="1">
            <a:off x="284335" y="1550304"/>
            <a:ext cx="11624400" cy="45719"/>
          </a:xfrm>
          <a:prstGeom prst="roundRect">
            <a:avLst>
              <a:gd name="adj" fmla="val 50000"/>
            </a:avLst>
          </a:prstGeom>
          <a:solidFill>
            <a:srgbClr val="825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2" name="Group 11">
            <a:extLst>
              <a:ext uri="{FF2B5EF4-FFF2-40B4-BE49-F238E27FC236}">
                <a16:creationId xmlns:a16="http://schemas.microsoft.com/office/drawing/2014/main" id="{1C7F25BB-E932-D835-1A81-732C627FECA2}"/>
              </a:ext>
            </a:extLst>
          </p:cNvPr>
          <p:cNvGrpSpPr/>
          <p:nvPr userDrawn="1"/>
        </p:nvGrpSpPr>
        <p:grpSpPr>
          <a:xfrm>
            <a:off x="10452104" y="648174"/>
            <a:ext cx="1456631" cy="889275"/>
            <a:chOff x="9130089" y="4704708"/>
            <a:chExt cx="2720598" cy="1660928"/>
          </a:xfrm>
        </p:grpSpPr>
        <p:grpSp>
          <p:nvGrpSpPr>
            <p:cNvPr id="13" name="Group 12">
              <a:extLst>
                <a:ext uri="{FF2B5EF4-FFF2-40B4-BE49-F238E27FC236}">
                  <a16:creationId xmlns:a16="http://schemas.microsoft.com/office/drawing/2014/main" id="{53F3AFF6-A139-8FEF-26D9-67EBA57A5D30}"/>
                </a:ext>
              </a:extLst>
            </p:cNvPr>
            <p:cNvGrpSpPr>
              <a:grpSpLocks noChangeAspect="1"/>
            </p:cNvGrpSpPr>
            <p:nvPr userDrawn="1"/>
          </p:nvGrpSpPr>
          <p:grpSpPr>
            <a:xfrm>
              <a:off x="9130089" y="4704708"/>
              <a:ext cx="2720598" cy="830464"/>
              <a:chOff x="4894990" y="4453717"/>
              <a:chExt cx="4127756" cy="1260000"/>
            </a:xfrm>
          </p:grpSpPr>
          <p:pic>
            <p:nvPicPr>
              <p:cNvPr id="17" name="Picture 16" descr="A logo with a bird and a shield&#10;&#10;Description automatically generated">
                <a:extLst>
                  <a:ext uri="{FF2B5EF4-FFF2-40B4-BE49-F238E27FC236}">
                    <a16:creationId xmlns:a16="http://schemas.microsoft.com/office/drawing/2014/main" id="{67B4F36E-60DC-1AB9-A9F4-618A088747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4990" y="4453717"/>
                <a:ext cx="1260000" cy="1260000"/>
              </a:xfrm>
              <a:prstGeom prst="rect">
                <a:avLst/>
              </a:prstGeom>
            </p:spPr>
          </p:pic>
          <p:pic>
            <p:nvPicPr>
              <p:cNvPr id="18" name="Picture 17" descr="A blue and yellow logo&#10;&#10;Description automatically generated">
                <a:extLst>
                  <a:ext uri="{FF2B5EF4-FFF2-40B4-BE49-F238E27FC236}">
                    <a16:creationId xmlns:a16="http://schemas.microsoft.com/office/drawing/2014/main" id="{DB55C02B-F0DE-6E95-0D51-570797501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93474" y="4453717"/>
                <a:ext cx="1330788" cy="1260000"/>
              </a:xfrm>
              <a:prstGeom prst="rect">
                <a:avLst/>
              </a:prstGeom>
            </p:spPr>
          </p:pic>
          <p:pic>
            <p:nvPicPr>
              <p:cNvPr id="19" name="Picture 18" descr="A logo with text and symbols&#10;&#10;Description automatically generated">
                <a:extLst>
                  <a:ext uri="{FF2B5EF4-FFF2-40B4-BE49-F238E27FC236}">
                    <a16:creationId xmlns:a16="http://schemas.microsoft.com/office/drawing/2014/main" id="{5604EECF-F3C9-F06E-DC76-B6FFD7C5612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62746" y="4453717"/>
                <a:ext cx="1260000" cy="1260000"/>
              </a:xfrm>
              <a:prstGeom prst="rect">
                <a:avLst/>
              </a:prstGeom>
            </p:spPr>
          </p:pic>
        </p:grpSp>
        <p:grpSp>
          <p:nvGrpSpPr>
            <p:cNvPr id="14" name="Group 13">
              <a:extLst>
                <a:ext uri="{FF2B5EF4-FFF2-40B4-BE49-F238E27FC236}">
                  <a16:creationId xmlns:a16="http://schemas.microsoft.com/office/drawing/2014/main" id="{6546C8D2-30E7-2F26-A40A-F68A0B0646F8}"/>
                </a:ext>
              </a:extLst>
            </p:cNvPr>
            <p:cNvGrpSpPr>
              <a:grpSpLocks noChangeAspect="1"/>
            </p:cNvGrpSpPr>
            <p:nvPr userDrawn="1"/>
          </p:nvGrpSpPr>
          <p:grpSpPr>
            <a:xfrm>
              <a:off x="9180079" y="5535172"/>
              <a:ext cx="2620618" cy="830464"/>
              <a:chOff x="5388673" y="4809551"/>
              <a:chExt cx="4260068" cy="1350000"/>
            </a:xfrm>
          </p:grpSpPr>
          <p:pic>
            <p:nvPicPr>
              <p:cNvPr id="15" name="Picture 14" descr="A close up of a blue and grey circle&#10;&#10;Description automatically generated">
                <a:extLst>
                  <a:ext uri="{FF2B5EF4-FFF2-40B4-BE49-F238E27FC236}">
                    <a16:creationId xmlns:a16="http://schemas.microsoft.com/office/drawing/2014/main" id="{CF893D9F-0299-4CFA-551A-661B97294D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8673" y="4932283"/>
                <a:ext cx="2800205" cy="1080000"/>
              </a:xfrm>
              <a:prstGeom prst="rect">
                <a:avLst/>
              </a:prstGeom>
            </p:spPr>
          </p:pic>
          <p:pic>
            <p:nvPicPr>
              <p:cNvPr id="16" name="Picture 15" descr="A red green and blue triangle with lines and dots&#10;&#10;Description automatically generated">
                <a:extLst>
                  <a:ext uri="{FF2B5EF4-FFF2-40B4-BE49-F238E27FC236}">
                    <a16:creationId xmlns:a16="http://schemas.microsoft.com/office/drawing/2014/main" id="{007DCAD5-9236-D2B5-0A30-48B3D18E288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98741" y="4809551"/>
                <a:ext cx="1350000" cy="1350000"/>
              </a:xfrm>
              <a:prstGeom prst="rect">
                <a:avLst/>
              </a:prstGeom>
            </p:spPr>
          </p:pic>
        </p:grpSp>
      </p:grpSp>
      <p:sp>
        <p:nvSpPr>
          <p:cNvPr id="3" name="Slide Number Placeholder 5">
            <a:extLst>
              <a:ext uri="{FF2B5EF4-FFF2-40B4-BE49-F238E27FC236}">
                <a16:creationId xmlns:a16="http://schemas.microsoft.com/office/drawing/2014/main" id="{EF1731DA-B9B1-ABF5-FC0B-5F72566C8DC9}"/>
              </a:ext>
            </a:extLst>
          </p:cNvPr>
          <p:cNvSpPr>
            <a:spLocks noGrp="1"/>
          </p:cNvSpPr>
          <p:nvPr>
            <p:ph type="sldNum" sz="quarter" idx="12"/>
          </p:nvPr>
        </p:nvSpPr>
        <p:spPr>
          <a:xfrm>
            <a:off x="11356219" y="6451565"/>
            <a:ext cx="739019" cy="360000"/>
          </a:xfrm>
          <a:prstGeom prst="rect">
            <a:avLst/>
          </a:prstGeom>
        </p:spPr>
        <p:txBody>
          <a:bodyPr/>
          <a:lstStyle/>
          <a:p>
            <a:fld id="{32177519-FDB5-46C8-A273-662D2447F0A4}" type="slidenum">
              <a:rPr lang="en-PH" smtClean="0"/>
              <a:t>‹#›</a:t>
            </a:fld>
            <a:endParaRPr lang="en-PH"/>
          </a:p>
        </p:txBody>
      </p:sp>
      <p:sp>
        <p:nvSpPr>
          <p:cNvPr id="4" name="Footer Placeholder 4">
            <a:extLst>
              <a:ext uri="{FF2B5EF4-FFF2-40B4-BE49-F238E27FC236}">
                <a16:creationId xmlns:a16="http://schemas.microsoft.com/office/drawing/2014/main" id="{3A69EA7E-3A7A-960E-46A2-E8E77F98DBF7}"/>
              </a:ext>
            </a:extLst>
          </p:cNvPr>
          <p:cNvSpPr>
            <a:spLocks noGrp="1"/>
          </p:cNvSpPr>
          <p:nvPr>
            <p:ph type="ftr" sz="quarter" idx="3"/>
          </p:nvPr>
        </p:nvSpPr>
        <p:spPr>
          <a:xfrm>
            <a:off x="77411" y="6451565"/>
            <a:ext cx="10096014" cy="360000"/>
          </a:xfrm>
          <a:prstGeom prst="rect">
            <a:avLst/>
          </a:prstGeom>
        </p:spPr>
        <p:txBody>
          <a:bodyPr vert="horz" lIns="91440" tIns="45720" rIns="91440" bIns="45720" rtlCol="0" anchor="ctr"/>
          <a:lstStyle>
            <a:lvl1pPr algn="ctr">
              <a:defRPr sz="1200">
                <a:solidFill>
                  <a:schemeClr val="bg1"/>
                </a:solidFill>
              </a:defRPr>
            </a:lvl1pPr>
          </a:lstStyle>
          <a:p>
            <a:endParaRPr lang="en-PH" dirty="0"/>
          </a:p>
        </p:txBody>
      </p:sp>
      <p:sp>
        <p:nvSpPr>
          <p:cNvPr id="6" name="Date Placeholder 4">
            <a:extLst>
              <a:ext uri="{FF2B5EF4-FFF2-40B4-BE49-F238E27FC236}">
                <a16:creationId xmlns:a16="http://schemas.microsoft.com/office/drawing/2014/main" id="{85C9FD95-AD80-8521-13E0-3FFAED25B345}"/>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lvl1pPr algn="ctr">
              <a:defRPr sz="1200">
                <a:solidFill>
                  <a:schemeClr val="bg1"/>
                </a:solidFill>
              </a:defRPr>
            </a:lvl1pPr>
          </a:lstStyle>
          <a:p>
            <a:r>
              <a:rPr lang="en-US" dirty="0"/>
              <a:t>2024.11.04</a:t>
            </a:r>
            <a:endParaRPr lang="en-PH" dirty="0"/>
          </a:p>
        </p:txBody>
      </p:sp>
    </p:spTree>
    <p:extLst>
      <p:ext uri="{BB962C8B-B14F-4D97-AF65-F5344CB8AC3E}">
        <p14:creationId xmlns:p14="http://schemas.microsoft.com/office/powerpoint/2010/main" val="4142316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200D07E-6334-B050-AA32-502F2B425C7C}"/>
              </a:ext>
            </a:extLst>
          </p:cNvPr>
          <p:cNvSpPr>
            <a:spLocks noGrp="1"/>
          </p:cNvSpPr>
          <p:nvPr>
            <p:ph type="sldNum" sz="quarter" idx="12"/>
          </p:nvPr>
        </p:nvSpPr>
        <p:spPr>
          <a:xfrm>
            <a:off x="11356219" y="6451565"/>
            <a:ext cx="739019" cy="360000"/>
          </a:xfrm>
          <a:prstGeom prst="rect">
            <a:avLst/>
          </a:prstGeom>
        </p:spPr>
        <p:txBody>
          <a:bodyPr/>
          <a:lstStyle/>
          <a:p>
            <a:fld id="{32177519-FDB5-46C8-A273-662D2447F0A4}" type="slidenum">
              <a:rPr lang="en-PH" smtClean="0"/>
              <a:t>‹#›</a:t>
            </a:fld>
            <a:endParaRPr lang="en-PH"/>
          </a:p>
        </p:txBody>
      </p:sp>
      <p:sp>
        <p:nvSpPr>
          <p:cNvPr id="3" name="Footer Placeholder 4">
            <a:extLst>
              <a:ext uri="{FF2B5EF4-FFF2-40B4-BE49-F238E27FC236}">
                <a16:creationId xmlns:a16="http://schemas.microsoft.com/office/drawing/2014/main" id="{A969528C-41EA-08E6-3C47-6EF197D136AD}"/>
              </a:ext>
            </a:extLst>
          </p:cNvPr>
          <p:cNvSpPr>
            <a:spLocks noGrp="1"/>
          </p:cNvSpPr>
          <p:nvPr>
            <p:ph type="ftr" sz="quarter" idx="3"/>
          </p:nvPr>
        </p:nvSpPr>
        <p:spPr>
          <a:xfrm>
            <a:off x="77411" y="6451565"/>
            <a:ext cx="10096014" cy="360000"/>
          </a:xfrm>
          <a:prstGeom prst="rect">
            <a:avLst/>
          </a:prstGeom>
        </p:spPr>
        <p:txBody>
          <a:bodyPr vert="horz" lIns="91440" tIns="45720" rIns="91440" bIns="45720" rtlCol="0" anchor="ctr"/>
          <a:lstStyle>
            <a:lvl1pPr algn="ctr">
              <a:defRPr sz="1200">
                <a:solidFill>
                  <a:schemeClr val="bg1"/>
                </a:solidFill>
              </a:defRPr>
            </a:lvl1pPr>
          </a:lstStyle>
          <a:p>
            <a:endParaRPr lang="en-PH" dirty="0"/>
          </a:p>
        </p:txBody>
      </p:sp>
      <p:sp>
        <p:nvSpPr>
          <p:cNvPr id="5" name="Date Placeholder 4">
            <a:extLst>
              <a:ext uri="{FF2B5EF4-FFF2-40B4-BE49-F238E27FC236}">
                <a16:creationId xmlns:a16="http://schemas.microsoft.com/office/drawing/2014/main" id="{DB2B9C7A-795B-944A-B48C-D16C96063E41}"/>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lvl1pPr algn="ctr">
              <a:defRPr sz="1200">
                <a:solidFill>
                  <a:schemeClr val="bg1"/>
                </a:solidFill>
              </a:defRPr>
            </a:lvl1pPr>
          </a:lstStyle>
          <a:p>
            <a:r>
              <a:rPr lang="en-US" dirty="0"/>
              <a:t>2024.11.04</a:t>
            </a:r>
            <a:endParaRPr lang="en-PH" dirty="0"/>
          </a:p>
        </p:txBody>
      </p:sp>
    </p:spTree>
    <p:extLst>
      <p:ext uri="{BB962C8B-B14F-4D97-AF65-F5344CB8AC3E}">
        <p14:creationId xmlns:p14="http://schemas.microsoft.com/office/powerpoint/2010/main" val="2272719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1E04-9DD9-89D4-A49E-E8230DFE951A}"/>
              </a:ext>
            </a:extLst>
          </p:cNvPr>
          <p:cNvSpPr>
            <a:spLocks noGrp="1"/>
          </p:cNvSpPr>
          <p:nvPr>
            <p:ph type="title"/>
          </p:nvPr>
        </p:nvSpPr>
        <p:spPr>
          <a:xfrm>
            <a:off x="1104292" y="1222157"/>
            <a:ext cx="9983415" cy="1643592"/>
          </a:xfrm>
        </p:spPr>
        <p:txBody>
          <a:bodyPr anchor="b">
            <a:normAutofit/>
          </a:bodyPr>
          <a:lstStyle>
            <a:lvl1pPr>
              <a:defRPr sz="6000"/>
            </a:lvl1pPr>
          </a:lstStyle>
          <a:p>
            <a:r>
              <a:rPr lang="en-US"/>
              <a:t>Click to edit Master title style</a:t>
            </a:r>
            <a:endParaRPr lang="en-PH" dirty="0"/>
          </a:p>
        </p:txBody>
      </p:sp>
      <p:sp>
        <p:nvSpPr>
          <p:cNvPr id="3" name="Slide Number Placeholder 5">
            <a:extLst>
              <a:ext uri="{FF2B5EF4-FFF2-40B4-BE49-F238E27FC236}">
                <a16:creationId xmlns:a16="http://schemas.microsoft.com/office/drawing/2014/main" id="{EC35CD28-C907-1E8C-8447-DE24B411C06F}"/>
              </a:ext>
            </a:extLst>
          </p:cNvPr>
          <p:cNvSpPr>
            <a:spLocks noGrp="1"/>
          </p:cNvSpPr>
          <p:nvPr>
            <p:ph type="sldNum" sz="quarter" idx="12"/>
          </p:nvPr>
        </p:nvSpPr>
        <p:spPr>
          <a:xfrm>
            <a:off x="11356219" y="6451565"/>
            <a:ext cx="739019" cy="360000"/>
          </a:xfrm>
          <a:prstGeom prst="rect">
            <a:avLst/>
          </a:prstGeom>
        </p:spPr>
        <p:txBody>
          <a:bodyPr/>
          <a:lstStyle/>
          <a:p>
            <a:fld id="{32177519-FDB5-46C8-A273-662D2447F0A4}" type="slidenum">
              <a:rPr lang="en-PH" smtClean="0"/>
              <a:t>‹#›</a:t>
            </a:fld>
            <a:endParaRPr lang="en-PH"/>
          </a:p>
        </p:txBody>
      </p:sp>
      <p:sp>
        <p:nvSpPr>
          <p:cNvPr id="6" name="Footer Placeholder 4">
            <a:extLst>
              <a:ext uri="{FF2B5EF4-FFF2-40B4-BE49-F238E27FC236}">
                <a16:creationId xmlns:a16="http://schemas.microsoft.com/office/drawing/2014/main" id="{4D53A3E5-5B32-F506-55AA-1B5C8EEAD309}"/>
              </a:ext>
            </a:extLst>
          </p:cNvPr>
          <p:cNvSpPr>
            <a:spLocks noGrp="1"/>
          </p:cNvSpPr>
          <p:nvPr>
            <p:ph type="ftr" sz="quarter" idx="3"/>
          </p:nvPr>
        </p:nvSpPr>
        <p:spPr>
          <a:xfrm>
            <a:off x="77411" y="6451565"/>
            <a:ext cx="10096014" cy="360000"/>
          </a:xfrm>
          <a:prstGeom prst="rect">
            <a:avLst/>
          </a:prstGeom>
        </p:spPr>
        <p:txBody>
          <a:bodyPr vert="horz" lIns="91440" tIns="45720" rIns="91440" bIns="45720" rtlCol="0" anchor="ctr"/>
          <a:lstStyle>
            <a:lvl1pPr algn="ctr">
              <a:defRPr sz="1200">
                <a:solidFill>
                  <a:schemeClr val="bg1"/>
                </a:solidFill>
              </a:defRPr>
            </a:lvl1pPr>
          </a:lstStyle>
          <a:p>
            <a:endParaRPr lang="en-PH" dirty="0"/>
          </a:p>
        </p:txBody>
      </p:sp>
      <p:sp>
        <p:nvSpPr>
          <p:cNvPr id="7" name="Date Placeholder 4">
            <a:extLst>
              <a:ext uri="{FF2B5EF4-FFF2-40B4-BE49-F238E27FC236}">
                <a16:creationId xmlns:a16="http://schemas.microsoft.com/office/drawing/2014/main" id="{E4D0CCC7-94CC-6374-0F72-8A1CA7665FAF}"/>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lvl1pPr algn="ctr">
              <a:defRPr sz="1200">
                <a:solidFill>
                  <a:schemeClr val="bg1"/>
                </a:solidFill>
              </a:defRPr>
            </a:lvl1pPr>
          </a:lstStyle>
          <a:p>
            <a:r>
              <a:rPr lang="en-US" dirty="0"/>
              <a:t>2024.11.04</a:t>
            </a:r>
            <a:endParaRPr lang="en-PH" dirty="0"/>
          </a:p>
        </p:txBody>
      </p:sp>
      <p:sp>
        <p:nvSpPr>
          <p:cNvPr id="8" name="Rectangle: Rounded Corners 7">
            <a:extLst>
              <a:ext uri="{FF2B5EF4-FFF2-40B4-BE49-F238E27FC236}">
                <a16:creationId xmlns:a16="http://schemas.microsoft.com/office/drawing/2014/main" id="{AE733BF5-57A7-FC25-C7D4-7620761AFDD1}"/>
              </a:ext>
            </a:extLst>
          </p:cNvPr>
          <p:cNvSpPr/>
          <p:nvPr userDrawn="1"/>
        </p:nvSpPr>
        <p:spPr>
          <a:xfrm flipV="1">
            <a:off x="1103686" y="2933076"/>
            <a:ext cx="9983414" cy="45719"/>
          </a:xfrm>
          <a:prstGeom prst="roundRect">
            <a:avLst>
              <a:gd name="adj" fmla="val 50000"/>
            </a:avLst>
          </a:prstGeom>
          <a:solidFill>
            <a:srgbClr val="825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 Placeholder 9">
            <a:extLst>
              <a:ext uri="{FF2B5EF4-FFF2-40B4-BE49-F238E27FC236}">
                <a16:creationId xmlns:a16="http://schemas.microsoft.com/office/drawing/2014/main" id="{58139BAA-44B0-B0DF-4138-1CAFD15F088C}"/>
              </a:ext>
            </a:extLst>
          </p:cNvPr>
          <p:cNvSpPr>
            <a:spLocks noGrp="1"/>
          </p:cNvSpPr>
          <p:nvPr>
            <p:ph type="body" sz="quarter" idx="13"/>
          </p:nvPr>
        </p:nvSpPr>
        <p:spPr>
          <a:xfrm>
            <a:off x="1103687" y="3128286"/>
            <a:ext cx="9983414" cy="2748640"/>
          </a:xfrm>
        </p:spPr>
        <p:txBody>
          <a:bodyPr/>
          <a:lstStyle>
            <a:lvl3pP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855897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box">
            <a:extLst>
              <a:ext uri="{FF2B5EF4-FFF2-40B4-BE49-F238E27FC236}">
                <a16:creationId xmlns:a16="http://schemas.microsoft.com/office/drawing/2014/main" id="{5825AF67-1074-F73C-FA71-8675E6A83A2B}"/>
              </a:ext>
            </a:extLst>
          </p:cNvPr>
          <p:cNvSpPr/>
          <p:nvPr userDrawn="1"/>
        </p:nvSpPr>
        <p:spPr>
          <a:xfrm>
            <a:off x="0" y="6408000"/>
            <a:ext cx="12192000" cy="450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Header box">
            <a:extLst>
              <a:ext uri="{FF2B5EF4-FFF2-40B4-BE49-F238E27FC236}">
                <a16:creationId xmlns:a16="http://schemas.microsoft.com/office/drawing/2014/main" id="{8BF18EDF-80C5-186C-BBA6-ED66E96D3CFD}"/>
              </a:ext>
            </a:extLst>
          </p:cNvPr>
          <p:cNvSpPr/>
          <p:nvPr userDrawn="1"/>
        </p:nvSpPr>
        <p:spPr>
          <a:xfrm>
            <a:off x="0" y="0"/>
            <a:ext cx="12192000" cy="360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 name="Slide title">
            <a:extLst>
              <a:ext uri="{FF2B5EF4-FFF2-40B4-BE49-F238E27FC236}">
                <a16:creationId xmlns:a16="http://schemas.microsoft.com/office/drawing/2014/main" id="{D3F1C2E3-BC5F-9597-FB8A-9538A08D3C21}"/>
              </a:ext>
            </a:extLst>
          </p:cNvPr>
          <p:cNvSpPr>
            <a:spLocks noGrp="1"/>
          </p:cNvSpPr>
          <p:nvPr>
            <p:ph type="title"/>
          </p:nvPr>
        </p:nvSpPr>
        <p:spPr>
          <a:xfrm>
            <a:off x="283265" y="704668"/>
            <a:ext cx="9983415" cy="776288"/>
          </a:xfrm>
          <a:prstGeom prst="rect">
            <a:avLst/>
          </a:prstGeom>
        </p:spPr>
        <p:txBody>
          <a:bodyPr vert="horz" lIns="91440" tIns="45720" rIns="91440" bIns="45720" rtlCol="0" anchor="ctr">
            <a:normAutofit/>
          </a:bodyPr>
          <a:lstStyle/>
          <a:p>
            <a:r>
              <a:rPr lang="en-US"/>
              <a:t>Click to edit Master title style</a:t>
            </a:r>
            <a:endParaRPr lang="en-PH" dirty="0"/>
          </a:p>
        </p:txBody>
      </p:sp>
      <p:sp>
        <p:nvSpPr>
          <p:cNvPr id="3" name="Content">
            <a:extLst>
              <a:ext uri="{FF2B5EF4-FFF2-40B4-BE49-F238E27FC236}">
                <a16:creationId xmlns:a16="http://schemas.microsoft.com/office/drawing/2014/main" id="{D2572D9A-2A5C-C564-D710-119F1A42F323}"/>
              </a:ext>
            </a:extLst>
          </p:cNvPr>
          <p:cNvSpPr>
            <a:spLocks noGrp="1"/>
          </p:cNvSpPr>
          <p:nvPr>
            <p:ph type="body" idx="1"/>
          </p:nvPr>
        </p:nvSpPr>
        <p:spPr>
          <a:xfrm>
            <a:off x="283265" y="1733384"/>
            <a:ext cx="11625470" cy="444357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21" name="Presentation title">
            <a:extLst>
              <a:ext uri="{FF2B5EF4-FFF2-40B4-BE49-F238E27FC236}">
                <a16:creationId xmlns:a16="http://schemas.microsoft.com/office/drawing/2014/main" id="{F25B7521-30D7-BD13-9717-14C3684FA9CE}"/>
              </a:ext>
            </a:extLst>
          </p:cNvPr>
          <p:cNvSpPr txBox="1">
            <a:spLocks/>
          </p:cNvSpPr>
          <p:nvPr userDrawn="1"/>
        </p:nvSpPr>
        <p:spPr>
          <a:xfrm>
            <a:off x="0" y="0"/>
            <a:ext cx="8418136" cy="360000"/>
          </a:xfrm>
          <a:prstGeom prst="rect">
            <a:avLst/>
          </a:prstGeom>
        </p:spPr>
        <p:txBody>
          <a:bodyPr anchor="ctr">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Classroom learning dynamics using a cellular automata spatiotemporal model comparing peer instruction and traditional instruction</a:t>
            </a:r>
            <a:endParaRPr lang="en-PH" dirty="0"/>
          </a:p>
        </p:txBody>
      </p:sp>
      <p:sp>
        <p:nvSpPr>
          <p:cNvPr id="22" name="Event">
            <a:extLst>
              <a:ext uri="{FF2B5EF4-FFF2-40B4-BE49-F238E27FC236}">
                <a16:creationId xmlns:a16="http://schemas.microsoft.com/office/drawing/2014/main" id="{DFFA2FA3-EF91-DD19-486B-FF8E5D30364E}"/>
              </a:ext>
            </a:extLst>
          </p:cNvPr>
          <p:cNvSpPr txBox="1">
            <a:spLocks/>
          </p:cNvSpPr>
          <p:nvPr userDrawn="1"/>
        </p:nvSpPr>
        <p:spPr>
          <a:xfrm>
            <a:off x="8540684" y="0"/>
            <a:ext cx="3651315" cy="360363"/>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PH" dirty="0"/>
              <a:t>IPL Progress Report</a:t>
            </a:r>
          </a:p>
        </p:txBody>
      </p:sp>
      <p:sp>
        <p:nvSpPr>
          <p:cNvPr id="7" name="Slide Number Placeholder 5">
            <a:extLst>
              <a:ext uri="{FF2B5EF4-FFF2-40B4-BE49-F238E27FC236}">
                <a16:creationId xmlns:a16="http://schemas.microsoft.com/office/drawing/2014/main" id="{52B21EB6-4ACE-BED0-A8DB-3DF92234712B}"/>
              </a:ext>
            </a:extLst>
          </p:cNvPr>
          <p:cNvSpPr>
            <a:spLocks noGrp="1"/>
          </p:cNvSpPr>
          <p:nvPr>
            <p:ph type="sldNum" sz="quarter" idx="4"/>
          </p:nvPr>
        </p:nvSpPr>
        <p:spPr>
          <a:xfrm>
            <a:off x="11356219" y="6451565"/>
            <a:ext cx="739019" cy="360000"/>
          </a:xfrm>
          <a:prstGeom prst="rect">
            <a:avLst/>
          </a:prstGeom>
        </p:spPr>
        <p:txBody>
          <a:bodyPr/>
          <a:lstStyle>
            <a:lvl1pPr algn="r">
              <a:defRPr>
                <a:solidFill>
                  <a:schemeClr val="bg1"/>
                </a:solidFill>
              </a:defRPr>
            </a:lvl1pPr>
          </a:lstStyle>
          <a:p>
            <a:fld id="{32177519-FDB5-46C8-A273-662D2447F0A4}" type="slidenum">
              <a:rPr lang="en-PH" smtClean="0"/>
              <a:pPr/>
              <a:t>‹#›</a:t>
            </a:fld>
            <a:endParaRPr lang="en-PH" dirty="0"/>
          </a:p>
        </p:txBody>
      </p:sp>
      <p:sp>
        <p:nvSpPr>
          <p:cNvPr id="10" name="Footer Placeholder 4">
            <a:extLst>
              <a:ext uri="{FF2B5EF4-FFF2-40B4-BE49-F238E27FC236}">
                <a16:creationId xmlns:a16="http://schemas.microsoft.com/office/drawing/2014/main" id="{D4CBB2E8-859B-B0E0-F59A-3FBD7D3A0DDC}"/>
              </a:ext>
            </a:extLst>
          </p:cNvPr>
          <p:cNvSpPr>
            <a:spLocks noGrp="1"/>
          </p:cNvSpPr>
          <p:nvPr>
            <p:ph type="ftr" sz="quarter" idx="3"/>
          </p:nvPr>
        </p:nvSpPr>
        <p:spPr>
          <a:xfrm>
            <a:off x="77411" y="6451565"/>
            <a:ext cx="10096014" cy="360000"/>
          </a:xfrm>
          <a:prstGeom prst="rect">
            <a:avLst/>
          </a:prstGeom>
        </p:spPr>
        <p:txBody>
          <a:bodyPr vert="horz" lIns="91440" tIns="45720" rIns="91440" bIns="45720" rtlCol="0" anchor="ctr"/>
          <a:lstStyle>
            <a:lvl1pPr algn="ctr">
              <a:defRPr sz="1200">
                <a:solidFill>
                  <a:schemeClr val="bg1"/>
                </a:solidFill>
              </a:defRPr>
            </a:lvl1pPr>
          </a:lstStyle>
          <a:p>
            <a:endParaRPr lang="en-PH" dirty="0"/>
          </a:p>
        </p:txBody>
      </p:sp>
      <p:sp>
        <p:nvSpPr>
          <p:cNvPr id="11" name="Date Placeholder 4">
            <a:extLst>
              <a:ext uri="{FF2B5EF4-FFF2-40B4-BE49-F238E27FC236}">
                <a16:creationId xmlns:a16="http://schemas.microsoft.com/office/drawing/2014/main" id="{3641E7CD-0BB4-0588-8781-339BBBBFBCA4}"/>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lvl1pPr algn="ctr">
              <a:defRPr sz="1200">
                <a:solidFill>
                  <a:schemeClr val="bg1"/>
                </a:solidFill>
              </a:defRPr>
            </a:lvl1pPr>
          </a:lstStyle>
          <a:p>
            <a:r>
              <a:rPr lang="en-US" dirty="0"/>
              <a:t>2024.11.04</a:t>
            </a:r>
            <a:endParaRPr lang="en-PH" dirty="0"/>
          </a:p>
        </p:txBody>
      </p:sp>
    </p:spTree>
    <p:extLst>
      <p:ext uri="{BB962C8B-B14F-4D97-AF65-F5344CB8AC3E}">
        <p14:creationId xmlns:p14="http://schemas.microsoft.com/office/powerpoint/2010/main" val="3785728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0.png"/><Relationship Id="rId4" Type="http://schemas.openxmlformats.org/officeDocument/2006/relationships/image" Target="../media/image37.png"/><Relationship Id="rId9" Type="http://schemas.openxmlformats.org/officeDocument/2006/relationships/image" Target="../media/image39.sv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9.sv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60.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microsoft.com/office/2007/relationships/media" Target="../media/media4.mp4"/><Relationship Id="rId7" Type="http://schemas.openxmlformats.org/officeDocument/2006/relationships/image" Target="../media/image4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4.png"/><Relationship Id="rId11" Type="http://schemas.openxmlformats.org/officeDocument/2006/relationships/image" Target="../media/image50.svg"/><Relationship Id="rId5" Type="http://schemas.openxmlformats.org/officeDocument/2006/relationships/slideLayout" Target="../slideLayouts/slideLayout4.xml"/><Relationship Id="rId10" Type="http://schemas.openxmlformats.org/officeDocument/2006/relationships/image" Target="../media/image49.png"/><Relationship Id="rId4" Type="http://schemas.openxmlformats.org/officeDocument/2006/relationships/video" Target="../media/media4.mp4"/><Relationship Id="rId9" Type="http://schemas.openxmlformats.org/officeDocument/2006/relationships/image" Target="../media/image48.svg"/></Relationships>
</file>

<file path=ppt/slides/_rels/slide14.xml.rels><?xml version="1.0" encoding="UTF-8" standalone="yes"?>
<Relationships xmlns="http://schemas.openxmlformats.org/package/2006/relationships"><Relationship Id="rId3" Type="http://schemas.microsoft.com/office/2018/10/relationships/comments" Target="../comments/modernComment_136_FEBBEA3C.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34_C3F28C9F.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10.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6.xml"/><Relationship Id="rId3" Type="http://schemas.microsoft.com/office/2007/relationships/media" Target="../media/media6.mp4"/><Relationship Id="rId7"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58.png"/><Relationship Id="rId5" Type="http://schemas.microsoft.com/office/2007/relationships/media" Target="../media/media7.mp4"/><Relationship Id="rId10" Type="http://schemas.openxmlformats.org/officeDocument/2006/relationships/image" Target="../media/image57.png"/><Relationship Id="rId4" Type="http://schemas.openxmlformats.org/officeDocument/2006/relationships/video" Target="../media/media6.mp4"/><Relationship Id="rId9"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0.png"/><Relationship Id="rId1" Type="http://schemas.openxmlformats.org/officeDocument/2006/relationships/slideLayout" Target="../slideLayouts/slideLayout5.xml"/><Relationship Id="rId4" Type="http://schemas.openxmlformats.org/officeDocument/2006/relationships/image" Target="../media/image280.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0.png"/><Relationship Id="rId1" Type="http://schemas.openxmlformats.org/officeDocument/2006/relationships/slideLayout" Target="../slideLayouts/slideLayout5.xml"/><Relationship Id="rId4" Type="http://schemas.openxmlformats.org/officeDocument/2006/relationships/image" Target="../media/image380.png"/></Relationships>
</file>

<file path=ppt/slides/_rels/slide2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9.png"/><Relationship Id="rId5" Type="http://schemas.openxmlformats.org/officeDocument/2006/relationships/image" Target="../media/image12.png"/><Relationship Id="rId10" Type="http://schemas.openxmlformats.org/officeDocument/2006/relationships/image" Target="../media/image18.png"/><Relationship Id="rId4" Type="http://schemas.openxmlformats.org/officeDocument/2006/relationships/image" Target="../media/image11.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2.mp4"/><Relationship Id="rId7" Type="http://schemas.openxmlformats.org/officeDocument/2006/relationships/image" Target="../media/image34.png"/><Relationship Id="rId12" Type="http://schemas.openxmlformats.org/officeDocument/2006/relationships/image" Target="../media/image9.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xml"/><Relationship Id="rId11" Type="http://schemas.openxmlformats.org/officeDocument/2006/relationships/image" Target="../media/image8.png"/><Relationship Id="rId5" Type="http://schemas.openxmlformats.org/officeDocument/2006/relationships/slideLayout" Target="../slideLayouts/slideLayout4.xml"/><Relationship Id="rId10" Type="http://schemas.openxmlformats.org/officeDocument/2006/relationships/image" Target="../media/image7.svg"/><Relationship Id="rId4" Type="http://schemas.openxmlformats.org/officeDocument/2006/relationships/video" Target="../media/media2.mp4"/><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FE992-9750-2CBA-5431-3EE96C59DAB2}"/>
              </a:ext>
            </a:extLst>
          </p:cNvPr>
          <p:cNvSpPr>
            <a:spLocks noGrp="1"/>
          </p:cNvSpPr>
          <p:nvPr>
            <p:ph type="ctrTitle"/>
          </p:nvPr>
        </p:nvSpPr>
        <p:spPr>
          <a:xfrm>
            <a:off x="120015" y="618525"/>
            <a:ext cx="11951970" cy="2053771"/>
          </a:xfrm>
        </p:spPr>
        <p:txBody>
          <a:bodyPr>
            <a:noAutofit/>
          </a:bodyPr>
          <a:lstStyle/>
          <a:p>
            <a:r>
              <a:rPr lang="en-US" sz="4800" dirty="0"/>
              <a:t>Classroom learning dynamics using a cellular automata spatiotemporal model comparing peer instruction and traditional instruction</a:t>
            </a:r>
            <a:endParaRPr lang="en-PH" sz="4800" dirty="0"/>
          </a:p>
        </p:txBody>
      </p:sp>
      <p:sp>
        <p:nvSpPr>
          <p:cNvPr id="3" name="Subtitle 2">
            <a:extLst>
              <a:ext uri="{FF2B5EF4-FFF2-40B4-BE49-F238E27FC236}">
                <a16:creationId xmlns:a16="http://schemas.microsoft.com/office/drawing/2014/main" id="{5FB873D8-B812-B508-FC5E-EAB64FFF3381}"/>
              </a:ext>
            </a:extLst>
          </p:cNvPr>
          <p:cNvSpPr>
            <a:spLocks noGrp="1"/>
          </p:cNvSpPr>
          <p:nvPr>
            <p:ph type="subTitle" idx="1"/>
          </p:nvPr>
        </p:nvSpPr>
        <p:spPr/>
        <p:txBody>
          <a:bodyPr>
            <a:normAutofit/>
          </a:bodyPr>
          <a:lstStyle/>
          <a:p>
            <a:r>
              <a:rPr lang="en-PH" dirty="0"/>
              <a:t>Instrumentation Physics Laboratory</a:t>
            </a:r>
          </a:p>
          <a:p>
            <a:r>
              <a:rPr lang="en-PH" dirty="0"/>
              <a:t>AY 2024-2025 1</a:t>
            </a:r>
            <a:r>
              <a:rPr lang="en-PH" baseline="30000" dirty="0"/>
              <a:t>st</a:t>
            </a:r>
            <a:r>
              <a:rPr lang="en-PH" dirty="0"/>
              <a:t> Sem Progress Report</a:t>
            </a:r>
          </a:p>
          <a:p>
            <a:r>
              <a:rPr lang="en-PH" dirty="0"/>
              <a:t>November 4, 2024</a:t>
            </a:r>
          </a:p>
        </p:txBody>
      </p:sp>
      <p:sp>
        <p:nvSpPr>
          <p:cNvPr id="4" name="Text Placeholder 3">
            <a:extLst>
              <a:ext uri="{FF2B5EF4-FFF2-40B4-BE49-F238E27FC236}">
                <a16:creationId xmlns:a16="http://schemas.microsoft.com/office/drawing/2014/main" id="{EE74DDAD-CC9D-05E3-75F5-66FFFD80B412}"/>
              </a:ext>
            </a:extLst>
          </p:cNvPr>
          <p:cNvSpPr>
            <a:spLocks noGrp="1"/>
          </p:cNvSpPr>
          <p:nvPr>
            <p:ph type="body" sz="quarter" idx="10"/>
          </p:nvPr>
        </p:nvSpPr>
        <p:spPr/>
        <p:txBody>
          <a:bodyPr numCol="2">
            <a:normAutofit/>
          </a:bodyPr>
          <a:lstStyle/>
          <a:p>
            <a:pPr algn="l"/>
            <a:r>
              <a:rPr lang="en-PH" b="1" dirty="0"/>
              <a:t>Sy, Clarence Ioakim T.</a:t>
            </a:r>
          </a:p>
          <a:p>
            <a:pPr algn="l"/>
            <a:r>
              <a:rPr lang="en-PH" dirty="0"/>
              <a:t>BS4+ Applied Physics</a:t>
            </a:r>
          </a:p>
          <a:p>
            <a:pPr algn="l"/>
            <a:endParaRPr lang="en-PH" dirty="0"/>
          </a:p>
          <a:p>
            <a:pPr algn="l"/>
            <a:r>
              <a:rPr lang="en-PH" b="1" dirty="0"/>
              <a:t>Adviser: Dr. </a:t>
            </a:r>
            <a:r>
              <a:rPr lang="en-PH" b="1" dirty="0" err="1"/>
              <a:t>Johnrob</a:t>
            </a:r>
            <a:r>
              <a:rPr lang="en-PH" b="1" dirty="0"/>
              <a:t> </a:t>
            </a:r>
            <a:r>
              <a:rPr lang="en-PH" b="1" dirty="0" err="1"/>
              <a:t>Bantang</a:t>
            </a:r>
            <a:endParaRPr lang="en-PH" b="1" dirty="0"/>
          </a:p>
          <a:p>
            <a:pPr algn="l"/>
            <a:r>
              <a:rPr lang="en-PH" dirty="0"/>
              <a:t>Complexity Science Group</a:t>
            </a:r>
          </a:p>
        </p:txBody>
      </p:sp>
      <p:sp>
        <p:nvSpPr>
          <p:cNvPr id="5" name="Text Placeholder 4">
            <a:extLst>
              <a:ext uri="{FF2B5EF4-FFF2-40B4-BE49-F238E27FC236}">
                <a16:creationId xmlns:a16="http://schemas.microsoft.com/office/drawing/2014/main" id="{5351E92E-6098-A61B-C53E-823DF93CC1FF}"/>
              </a:ext>
            </a:extLst>
          </p:cNvPr>
          <p:cNvSpPr>
            <a:spLocks noGrp="1"/>
          </p:cNvSpPr>
          <p:nvPr>
            <p:ph type="body" sz="quarter" idx="12"/>
          </p:nvPr>
        </p:nvSpPr>
        <p:spPr/>
        <p:txBody>
          <a:bodyPr/>
          <a:lstStyle/>
          <a:p>
            <a:endParaRPr lang="en-PH" dirty="0"/>
          </a:p>
        </p:txBody>
      </p:sp>
    </p:spTree>
    <p:extLst>
      <p:ext uri="{BB962C8B-B14F-4D97-AF65-F5344CB8AC3E}">
        <p14:creationId xmlns:p14="http://schemas.microsoft.com/office/powerpoint/2010/main" val="4269614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0E5AA7EA-326A-3898-1ED1-6071C2D624AB}"/>
                  </a:ext>
                </a:extLst>
              </p:cNvPr>
              <p:cNvSpPr>
                <a:spLocks noGrp="1"/>
              </p:cNvSpPr>
              <p:nvPr>
                <p:ph type="title"/>
              </p:nvPr>
            </p:nvSpPr>
            <p:spPr/>
            <p:txBody>
              <a:bodyPr>
                <a:normAutofit fontScale="90000"/>
              </a:bodyPr>
              <a:lstStyle/>
              <a:p>
                <a:r>
                  <a:rPr lang="en-PH" b="0" dirty="0"/>
                  <a:t>Class learning rate </a:t>
                </a:r>
                <a14:m>
                  <m:oMath xmlns:m="http://schemas.openxmlformats.org/officeDocument/2006/math">
                    <m:r>
                      <a:rPr lang="en-PH" b="0" i="1" smtClean="0">
                        <a:latin typeface="Cambria Math" panose="02040503050406030204" pitchFamily="18" charset="0"/>
                      </a:rPr>
                      <m:t>𝑚</m:t>
                    </m:r>
                  </m:oMath>
                </a14:m>
                <a:r>
                  <a:rPr lang="en-PH" dirty="0"/>
                  <a:t> with </a:t>
                </a:r>
                <a14:m>
                  <m:oMath xmlns:m="http://schemas.openxmlformats.org/officeDocument/2006/math">
                    <m:r>
                      <a:rPr lang="en-PH" b="0" i="1" smtClean="0">
                        <a:latin typeface="Cambria Math" panose="02040503050406030204" pitchFamily="18" charset="0"/>
                      </a:rPr>
                      <m:t>𝜆</m:t>
                    </m:r>
                  </m:oMath>
                </a14:m>
                <a:r>
                  <a:rPr lang="en-PH" dirty="0"/>
                  <a:t> (higher is better)</a:t>
                </a:r>
              </a:p>
            </p:txBody>
          </p:sp>
        </mc:Choice>
        <mc:Fallback xmlns="">
          <p:sp>
            <p:nvSpPr>
              <p:cNvPr id="5" name="Title 4">
                <a:extLst>
                  <a:ext uri="{FF2B5EF4-FFF2-40B4-BE49-F238E27FC236}">
                    <a16:creationId xmlns:a16="http://schemas.microsoft.com/office/drawing/2014/main" id="{0E5AA7EA-326A-3898-1ED1-6071C2D624AB}"/>
                  </a:ext>
                </a:extLst>
              </p:cNvPr>
              <p:cNvSpPr>
                <a:spLocks noGrp="1" noRot="1" noChangeAspect="1" noMove="1" noResize="1" noEditPoints="1" noAdjustHandles="1" noChangeArrowheads="1" noChangeShapeType="1" noTextEdit="1"/>
              </p:cNvSpPr>
              <p:nvPr>
                <p:ph type="title"/>
              </p:nvPr>
            </p:nvSpPr>
            <p:spPr>
              <a:blipFill>
                <a:blip r:embed="rId2"/>
                <a:stretch>
                  <a:fillRect l="-2137" t="-12598" b="-25984"/>
                </a:stretch>
              </a:blipFill>
            </p:spPr>
            <p:txBody>
              <a:bodyPr/>
              <a:lstStyle/>
              <a:p>
                <a:r>
                  <a:rPr lang="en-PH">
                    <a:noFill/>
                  </a:rPr>
                  <a:t> </a:t>
                </a:r>
              </a:p>
            </p:txBody>
          </p:sp>
        </mc:Fallback>
      </mc:AlternateContent>
      <p:sp>
        <p:nvSpPr>
          <p:cNvPr id="2" name="Slide Number Placeholder 1">
            <a:extLst>
              <a:ext uri="{FF2B5EF4-FFF2-40B4-BE49-F238E27FC236}">
                <a16:creationId xmlns:a16="http://schemas.microsoft.com/office/drawing/2014/main" id="{8BB9944E-C449-9597-CF52-EA3213792176}"/>
              </a:ext>
            </a:extLst>
          </p:cNvPr>
          <p:cNvSpPr>
            <a:spLocks noGrp="1"/>
          </p:cNvSpPr>
          <p:nvPr>
            <p:ph type="sldNum" sz="quarter" idx="12"/>
          </p:nvPr>
        </p:nvSpPr>
        <p:spPr/>
        <p:txBody>
          <a:bodyPr/>
          <a:lstStyle/>
          <a:p>
            <a:fld id="{32177519-FDB5-46C8-A273-662D2447F0A4}" type="slidenum">
              <a:rPr lang="en-PH" smtClean="0"/>
              <a:t>10</a:t>
            </a:fld>
            <a:endParaRPr lang="en-PH"/>
          </a:p>
        </p:txBody>
      </p:sp>
      <p:sp>
        <p:nvSpPr>
          <p:cNvPr id="3" name="Footer Placeholder 2">
            <a:extLst>
              <a:ext uri="{FF2B5EF4-FFF2-40B4-BE49-F238E27FC236}">
                <a16:creationId xmlns:a16="http://schemas.microsoft.com/office/drawing/2014/main" id="{4D1E166F-CA60-8192-CAAA-038333B63672}"/>
              </a:ext>
            </a:extLst>
          </p:cNvPr>
          <p:cNvSpPr>
            <a:spLocks noGrp="1"/>
          </p:cNvSpPr>
          <p:nvPr>
            <p:ph type="ftr" sz="quarter" idx="3"/>
          </p:nvPr>
        </p:nvSpPr>
        <p:spPr/>
        <p:txBody>
          <a:bodyPr/>
          <a:lstStyle/>
          <a:p>
            <a:endParaRPr lang="en-PH" dirty="0"/>
          </a:p>
        </p:txBody>
      </p:sp>
      <p:sp>
        <p:nvSpPr>
          <p:cNvPr id="4" name="Date Placeholder 3">
            <a:extLst>
              <a:ext uri="{FF2B5EF4-FFF2-40B4-BE49-F238E27FC236}">
                <a16:creationId xmlns:a16="http://schemas.microsoft.com/office/drawing/2014/main" id="{68655082-36F6-87F2-4580-FCE8D5F95255}"/>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2024.07.03</a:t>
            </a:r>
            <a:endParaRPr lang="en-PH" dirty="0"/>
          </a:p>
        </p:txBody>
      </p:sp>
      <p:pic>
        <p:nvPicPr>
          <p:cNvPr id="9" name="Content Placeholder 8" descr="A graph of a graph of a number of objects&#10;&#10;Description automatically generated with medium confidence">
            <a:extLst>
              <a:ext uri="{FF2B5EF4-FFF2-40B4-BE49-F238E27FC236}">
                <a16:creationId xmlns:a16="http://schemas.microsoft.com/office/drawing/2014/main" id="{97FA7D83-7FB2-27E5-3FF0-187A557D35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4000" y="1717126"/>
            <a:ext cx="5400000" cy="3600000"/>
          </a:xfrm>
        </p:spPr>
      </p:pic>
      <p:pic>
        <p:nvPicPr>
          <p:cNvPr id="11" name="Picture 10" descr="A graph of a number of objects&#10;&#10;Description automatically generated">
            <a:extLst>
              <a:ext uri="{FF2B5EF4-FFF2-40B4-BE49-F238E27FC236}">
                <a16:creationId xmlns:a16="http://schemas.microsoft.com/office/drawing/2014/main" id="{81DB043C-C64C-5125-B3ED-8F3F17E80B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8000" y="1717126"/>
            <a:ext cx="5400000" cy="3600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1BBD40D-EA12-5D56-AC58-7BFF299F6A02}"/>
                  </a:ext>
                </a:extLst>
              </p:cNvPr>
              <p:cNvSpPr txBox="1"/>
              <p:nvPr/>
            </p:nvSpPr>
            <p:spPr>
              <a:xfrm>
                <a:off x="464001" y="5518876"/>
                <a:ext cx="11219542" cy="830997"/>
              </a:xfrm>
              <a:prstGeom prst="rect">
                <a:avLst/>
              </a:prstGeom>
              <a:noFill/>
            </p:spPr>
            <p:txBody>
              <a:bodyPr wrap="square" rtlCol="0">
                <a:spAutoFit/>
              </a:bodyPr>
              <a:lstStyle/>
              <a:p>
                <a:r>
                  <a:rPr lang="en-PH" sz="2400" dirty="0"/>
                  <a:t>For smaller learning coefficients </a:t>
                </a:r>
                <a14:m>
                  <m:oMath xmlns:m="http://schemas.openxmlformats.org/officeDocument/2006/math">
                    <m:r>
                      <a:rPr lang="en-PH" sz="2400" b="0" i="1" smtClean="0">
                        <a:latin typeface="Cambria Math" panose="02040503050406030204" pitchFamily="18" charset="0"/>
                      </a:rPr>
                      <m:t>𝜆</m:t>
                    </m:r>
                  </m:oMath>
                </a14:m>
                <a:r>
                  <a:rPr lang="en-PH" sz="2400" dirty="0"/>
                  <a:t>, classrooms using PI have higher learning rates compared to their traditional counterparts</a:t>
                </a:r>
              </a:p>
            </p:txBody>
          </p:sp>
        </mc:Choice>
        <mc:Fallback xmlns="">
          <p:sp>
            <p:nvSpPr>
              <p:cNvPr id="6" name="TextBox 5">
                <a:extLst>
                  <a:ext uri="{FF2B5EF4-FFF2-40B4-BE49-F238E27FC236}">
                    <a16:creationId xmlns:a16="http://schemas.microsoft.com/office/drawing/2014/main" id="{71BBD40D-EA12-5D56-AC58-7BFF299F6A02}"/>
                  </a:ext>
                </a:extLst>
              </p:cNvPr>
              <p:cNvSpPr txBox="1">
                <a:spLocks noRot="1" noChangeAspect="1" noMove="1" noResize="1" noEditPoints="1" noAdjustHandles="1" noChangeArrowheads="1" noChangeShapeType="1" noTextEdit="1"/>
              </p:cNvSpPr>
              <p:nvPr/>
            </p:nvSpPr>
            <p:spPr>
              <a:xfrm>
                <a:off x="464001" y="5518876"/>
                <a:ext cx="11219542" cy="830997"/>
              </a:xfrm>
              <a:prstGeom prst="rect">
                <a:avLst/>
              </a:prstGeom>
              <a:blipFill>
                <a:blip r:embed="rId5"/>
                <a:stretch>
                  <a:fillRect l="-815" t="-5839" b="-15328"/>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4550AC-6E53-F07C-29B3-B9D9CFF5785F}"/>
                  </a:ext>
                </a:extLst>
              </p:cNvPr>
              <p:cNvSpPr txBox="1"/>
              <p:nvPr/>
            </p:nvSpPr>
            <p:spPr>
              <a:xfrm>
                <a:off x="283265" y="2141018"/>
                <a:ext cx="461665" cy="2707748"/>
              </a:xfrm>
              <a:prstGeom prst="rect">
                <a:avLst/>
              </a:prstGeom>
              <a:solidFill>
                <a:schemeClr val="bg1"/>
              </a:solidFill>
            </p:spPr>
            <p:txBody>
              <a:bodyPr vert="vert270" wrap="square" rtlCol="0">
                <a:spAutoFit/>
              </a:bodyPr>
              <a:lstStyle/>
              <a:p>
                <a:pPr algn="ctr"/>
                <a:r>
                  <a:rPr lang="en-PH" dirty="0">
                    <a:latin typeface="Calibri" panose="020F0502020204030204" pitchFamily="34" charset="0"/>
                    <a:ea typeface="Calibri" panose="020F0502020204030204" pitchFamily="34" charset="0"/>
                    <a:cs typeface="Calibri" panose="020F0502020204030204" pitchFamily="34" charset="0"/>
                  </a:rPr>
                  <a:t>Learning rate </a:t>
                </a:r>
                <a14:m>
                  <m:oMath xmlns:m="http://schemas.openxmlformats.org/officeDocument/2006/math">
                    <m:r>
                      <a:rPr lang="en-PH" i="1" dirty="0" smtClean="0">
                        <a:latin typeface="Cambria Math" panose="02040503050406030204" pitchFamily="18" charset="0"/>
                        <a:ea typeface="Calibri" panose="020F0502020204030204" pitchFamily="34" charset="0"/>
                        <a:cs typeface="Calibri" panose="020F0502020204030204" pitchFamily="34" charset="0"/>
                      </a:rPr>
                      <m:t>(</m:t>
                    </m:r>
                    <m:r>
                      <a:rPr lang="en-PH" i="1" dirty="0" smtClean="0">
                        <a:latin typeface="Cambria Math" panose="02040503050406030204" pitchFamily="18" charset="0"/>
                        <a:ea typeface="Calibri" panose="020F0502020204030204" pitchFamily="34" charset="0"/>
                        <a:cs typeface="Calibri" panose="020F0502020204030204" pitchFamily="34" charset="0"/>
                      </a:rPr>
                      <m:t>𝑚</m:t>
                    </m:r>
                    <m:r>
                      <a:rPr lang="en-PH"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PH"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 name="TextBox 6">
                <a:extLst>
                  <a:ext uri="{FF2B5EF4-FFF2-40B4-BE49-F238E27FC236}">
                    <a16:creationId xmlns:a16="http://schemas.microsoft.com/office/drawing/2014/main" id="{A84550AC-6E53-F07C-29B3-B9D9CFF5785F}"/>
                  </a:ext>
                </a:extLst>
              </p:cNvPr>
              <p:cNvSpPr txBox="1">
                <a:spLocks noRot="1" noChangeAspect="1" noMove="1" noResize="1" noEditPoints="1" noAdjustHandles="1" noChangeArrowheads="1" noChangeShapeType="1" noTextEdit="1"/>
              </p:cNvSpPr>
              <p:nvPr/>
            </p:nvSpPr>
            <p:spPr>
              <a:xfrm>
                <a:off x="283265" y="2141018"/>
                <a:ext cx="461665" cy="2707748"/>
              </a:xfrm>
              <a:prstGeom prst="rect">
                <a:avLst/>
              </a:prstGeom>
              <a:blipFill>
                <a:blip r:embed="rId6"/>
                <a:stretch>
                  <a:fillRect r="-10526"/>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887A9C-5609-3940-DD5F-3B76466F540C}"/>
                  </a:ext>
                </a:extLst>
              </p:cNvPr>
              <p:cNvSpPr txBox="1"/>
              <p:nvPr/>
            </p:nvSpPr>
            <p:spPr>
              <a:xfrm>
                <a:off x="6112556" y="2163252"/>
                <a:ext cx="461665" cy="2707748"/>
              </a:xfrm>
              <a:prstGeom prst="rect">
                <a:avLst/>
              </a:prstGeom>
              <a:solidFill>
                <a:schemeClr val="bg1"/>
              </a:solidFill>
            </p:spPr>
            <p:txBody>
              <a:bodyPr vert="vert270" wrap="square">
                <a:spAutoFit/>
              </a:bodyPr>
              <a:lstStyle/>
              <a:p>
                <a:pPr algn="ctr"/>
                <a:r>
                  <a:rPr lang="en-PH" dirty="0">
                    <a:latin typeface="Calibri" panose="020F0502020204030204" pitchFamily="34" charset="0"/>
                    <a:ea typeface="Calibri" panose="020F0502020204030204" pitchFamily="34" charset="0"/>
                    <a:cs typeface="Calibri" panose="020F0502020204030204" pitchFamily="34" charset="0"/>
                  </a:rPr>
                  <a:t>Learning rate </a:t>
                </a:r>
                <a14:m>
                  <m:oMath xmlns:m="http://schemas.openxmlformats.org/officeDocument/2006/math">
                    <m:r>
                      <a:rPr lang="en-PH" i="1" dirty="0" smtClean="0">
                        <a:latin typeface="Cambria Math" panose="02040503050406030204" pitchFamily="18" charset="0"/>
                        <a:ea typeface="Calibri" panose="020F0502020204030204" pitchFamily="34" charset="0"/>
                        <a:cs typeface="Calibri" panose="020F0502020204030204" pitchFamily="34" charset="0"/>
                      </a:rPr>
                      <m:t>(</m:t>
                    </m:r>
                    <m:r>
                      <a:rPr lang="en-PH" i="1" dirty="0" smtClean="0">
                        <a:latin typeface="Cambria Math" panose="02040503050406030204" pitchFamily="18" charset="0"/>
                        <a:ea typeface="Calibri" panose="020F0502020204030204" pitchFamily="34" charset="0"/>
                        <a:cs typeface="Calibri" panose="020F0502020204030204" pitchFamily="34" charset="0"/>
                      </a:rPr>
                      <m:t>𝑚</m:t>
                    </m:r>
                    <m:r>
                      <a:rPr lang="en-PH" i="1" dirty="0" smtClean="0">
                        <a:latin typeface="Cambria Math" panose="02040503050406030204" pitchFamily="18" charset="0"/>
                        <a:ea typeface="Calibri" panose="020F0502020204030204" pitchFamily="34" charset="0"/>
                        <a:cs typeface="Calibri" panose="020F0502020204030204" pitchFamily="34" charset="0"/>
                      </a:rPr>
                      <m:t>)</m:t>
                    </m:r>
                  </m:oMath>
                </a14:m>
                <a:endParaRPr lang="en-PH"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 name="TextBox 9">
                <a:extLst>
                  <a:ext uri="{FF2B5EF4-FFF2-40B4-BE49-F238E27FC236}">
                    <a16:creationId xmlns:a16="http://schemas.microsoft.com/office/drawing/2014/main" id="{13887A9C-5609-3940-DD5F-3B76466F540C}"/>
                  </a:ext>
                </a:extLst>
              </p:cNvPr>
              <p:cNvSpPr txBox="1">
                <a:spLocks noRot="1" noChangeAspect="1" noMove="1" noResize="1" noEditPoints="1" noAdjustHandles="1" noChangeArrowheads="1" noChangeShapeType="1" noTextEdit="1"/>
              </p:cNvSpPr>
              <p:nvPr/>
            </p:nvSpPr>
            <p:spPr>
              <a:xfrm>
                <a:off x="6112556" y="2163252"/>
                <a:ext cx="461665" cy="2707748"/>
              </a:xfrm>
              <a:prstGeom prst="rect">
                <a:avLst/>
              </a:prstGeom>
              <a:blipFill>
                <a:blip r:embed="rId7"/>
                <a:stretch>
                  <a:fillRect r="-10667"/>
                </a:stretch>
              </a:blipFill>
            </p:spPr>
            <p:txBody>
              <a:bodyPr/>
              <a:lstStyle/>
              <a:p>
                <a:r>
                  <a:rPr lang="en-PH">
                    <a:noFill/>
                  </a:rPr>
                  <a:t> </a:t>
                </a:r>
              </a:p>
            </p:txBody>
          </p:sp>
        </mc:Fallback>
      </mc:AlternateContent>
      <p:pic>
        <p:nvPicPr>
          <p:cNvPr id="8" name="Graphic 7" descr="Classroom with solid fill">
            <a:extLst>
              <a:ext uri="{FF2B5EF4-FFF2-40B4-BE49-F238E27FC236}">
                <a16:creationId xmlns:a16="http://schemas.microsoft.com/office/drawing/2014/main" id="{D614383C-7846-CE3E-7F04-E3CFC9154A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99806" y="2277215"/>
            <a:ext cx="656264" cy="656264"/>
          </a:xfrm>
          <a:prstGeom prst="rect">
            <a:avLst/>
          </a:prstGeom>
        </p:spPr>
      </p:pic>
      <p:pic>
        <p:nvPicPr>
          <p:cNvPr id="12" name="Graphic 11" descr="Classroom with solid fill">
            <a:extLst>
              <a:ext uri="{FF2B5EF4-FFF2-40B4-BE49-F238E27FC236}">
                <a16:creationId xmlns:a16="http://schemas.microsoft.com/office/drawing/2014/main" id="{CA7F6666-3508-C818-5CF7-E1DDF3D795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44346" y="2277215"/>
            <a:ext cx="656264" cy="656264"/>
          </a:xfrm>
          <a:prstGeom prst="rect">
            <a:avLst/>
          </a:prstGeom>
        </p:spPr>
      </p:pic>
    </p:spTree>
    <p:extLst>
      <p:ext uri="{BB962C8B-B14F-4D97-AF65-F5344CB8AC3E}">
        <p14:creationId xmlns:p14="http://schemas.microsoft.com/office/powerpoint/2010/main" val="96275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20A917E-4C8A-FF61-9FF4-7E7DDFB0A0B8}"/>
                  </a:ext>
                </a:extLst>
              </p:cNvPr>
              <p:cNvSpPr>
                <a:spLocks noGrp="1"/>
              </p:cNvSpPr>
              <p:nvPr>
                <p:ph type="title"/>
              </p:nvPr>
            </p:nvSpPr>
            <p:spPr/>
            <p:txBody>
              <a:bodyPr/>
              <a:lstStyle/>
              <a:p>
                <a:r>
                  <a:rPr lang="en-PH" b="0" dirty="0"/>
                  <a:t>Time </a:t>
                </a:r>
                <a:r>
                  <a:rPr lang="en-PH" b="0" dirty="0" err="1"/>
                  <a:t>to</a:t>
                </a:r>
                <a:r>
                  <a:rPr lang="en-PH" b="0" dirty="0"/>
                  <a:t> learn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𝑡</m:t>
                        </m:r>
                      </m:e>
                      <m:sub>
                        <m:r>
                          <a:rPr lang="en-PH" b="0" i="1" smtClean="0">
                            <a:latin typeface="Cambria Math" panose="02040503050406030204" pitchFamily="18" charset="0"/>
                          </a:rPr>
                          <m:t>𝑚𝑎𝑥</m:t>
                        </m:r>
                      </m:sub>
                    </m:sSub>
                  </m:oMath>
                </a14:m>
                <a:r>
                  <a:rPr lang="en-PH" dirty="0"/>
                  <a:t> with </a:t>
                </a:r>
                <a14:m>
                  <m:oMath xmlns:m="http://schemas.openxmlformats.org/officeDocument/2006/math">
                    <m:r>
                      <a:rPr lang="en-PH" b="0" i="1" smtClean="0">
                        <a:latin typeface="Cambria Math" panose="02040503050406030204" pitchFamily="18" charset="0"/>
                      </a:rPr>
                      <m:t>𝜆</m:t>
                    </m:r>
                  </m:oMath>
                </a14:m>
                <a:r>
                  <a:rPr lang="en-PH" dirty="0"/>
                  <a:t> (lower is better)</a:t>
                </a:r>
              </a:p>
            </p:txBody>
          </p:sp>
        </mc:Choice>
        <mc:Fallback xmlns="">
          <p:sp>
            <p:nvSpPr>
              <p:cNvPr id="2" name="Title 1">
                <a:extLst>
                  <a:ext uri="{FF2B5EF4-FFF2-40B4-BE49-F238E27FC236}">
                    <a16:creationId xmlns:a16="http://schemas.microsoft.com/office/drawing/2014/main" id="{220A917E-4C8A-FF61-9FF4-7E7DDFB0A0B8}"/>
                  </a:ext>
                </a:extLst>
              </p:cNvPr>
              <p:cNvSpPr>
                <a:spLocks noGrp="1" noRot="1" noChangeAspect="1" noMove="1" noResize="1" noEditPoints="1" noAdjustHandles="1" noChangeArrowheads="1" noChangeShapeType="1" noTextEdit="1"/>
              </p:cNvSpPr>
              <p:nvPr>
                <p:ph type="title"/>
              </p:nvPr>
            </p:nvSpPr>
            <p:spPr>
              <a:blipFill>
                <a:blip r:embed="rId2"/>
                <a:stretch>
                  <a:fillRect l="-2442" t="-18898" b="-33858"/>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B135BE41-1C95-5C7E-6BDD-BDD5AFC1AF80}"/>
              </a:ext>
            </a:extLst>
          </p:cNvPr>
          <p:cNvSpPr>
            <a:spLocks noGrp="1"/>
          </p:cNvSpPr>
          <p:nvPr>
            <p:ph type="sldNum" sz="quarter" idx="12"/>
          </p:nvPr>
        </p:nvSpPr>
        <p:spPr/>
        <p:txBody>
          <a:bodyPr/>
          <a:lstStyle/>
          <a:p>
            <a:fld id="{32177519-FDB5-46C8-A273-662D2447F0A4}" type="slidenum">
              <a:rPr lang="en-PH" smtClean="0"/>
              <a:t>11</a:t>
            </a:fld>
            <a:endParaRPr lang="en-PH"/>
          </a:p>
        </p:txBody>
      </p:sp>
      <p:sp>
        <p:nvSpPr>
          <p:cNvPr id="5" name="Footer Placeholder 4">
            <a:extLst>
              <a:ext uri="{FF2B5EF4-FFF2-40B4-BE49-F238E27FC236}">
                <a16:creationId xmlns:a16="http://schemas.microsoft.com/office/drawing/2014/main" id="{7DFC618E-18F8-63A6-8615-D50A06FD22F2}"/>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8FA5189A-92B8-6B58-ED00-A607557CB1D0}"/>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2024.07.03</a:t>
            </a:r>
            <a:endParaRPr lang="en-PH" dirty="0"/>
          </a:p>
        </p:txBody>
      </p:sp>
      <p:pic>
        <p:nvPicPr>
          <p:cNvPr id="23" name="Content Placeholder 22">
            <a:extLst>
              <a:ext uri="{FF2B5EF4-FFF2-40B4-BE49-F238E27FC236}">
                <a16:creationId xmlns:a16="http://schemas.microsoft.com/office/drawing/2014/main" id="{812DE871-55B6-F77C-AEA6-382B8AFCD3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5516" y="1692562"/>
            <a:ext cx="5400000" cy="3600000"/>
          </a:xfrm>
        </p:spPr>
      </p:pic>
      <p:pic>
        <p:nvPicPr>
          <p:cNvPr id="25" name="Picture 24">
            <a:extLst>
              <a:ext uri="{FF2B5EF4-FFF2-40B4-BE49-F238E27FC236}">
                <a16:creationId xmlns:a16="http://schemas.microsoft.com/office/drawing/2014/main" id="{74BF110C-0430-C337-7700-E7F10A4455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9516" y="1692562"/>
            <a:ext cx="5400000" cy="360000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CE5004-BDA4-738A-B14E-7B19C17D8356}"/>
                  </a:ext>
                </a:extLst>
              </p:cNvPr>
              <p:cNvSpPr txBox="1"/>
              <p:nvPr/>
            </p:nvSpPr>
            <p:spPr>
              <a:xfrm>
                <a:off x="515515" y="5403352"/>
                <a:ext cx="11264001" cy="1015663"/>
              </a:xfrm>
              <a:prstGeom prst="rect">
                <a:avLst/>
              </a:prstGeom>
              <a:noFill/>
            </p:spPr>
            <p:txBody>
              <a:bodyPr wrap="square" rtlCol="0">
                <a:spAutoFit/>
              </a:bodyPr>
              <a:lstStyle/>
              <a:p>
                <a:r>
                  <a:rPr lang="en-PH" sz="2000" dirty="0"/>
                  <a:t>In smaller classrooms with small learning coefficients </a:t>
                </a:r>
                <a14:m>
                  <m:oMath xmlns:m="http://schemas.openxmlformats.org/officeDocument/2006/math">
                    <m:r>
                      <a:rPr lang="en-PH" sz="2000" b="0" i="1" smtClean="0">
                        <a:latin typeface="Cambria Math" panose="02040503050406030204" pitchFamily="18" charset="0"/>
                      </a:rPr>
                      <m:t>𝜆</m:t>
                    </m:r>
                  </m:oMath>
                </a14:m>
                <a:r>
                  <a:rPr lang="en-PH" sz="2000" dirty="0"/>
                  <a:t>, the PI set-up can yield less time to learn compared to the traditional set up. In bigger classrooms, the traditional set ups are always better in terms of time to learn.</a:t>
                </a:r>
              </a:p>
            </p:txBody>
          </p:sp>
        </mc:Choice>
        <mc:Fallback xmlns="">
          <p:sp>
            <p:nvSpPr>
              <p:cNvPr id="3" name="TextBox 2">
                <a:extLst>
                  <a:ext uri="{FF2B5EF4-FFF2-40B4-BE49-F238E27FC236}">
                    <a16:creationId xmlns:a16="http://schemas.microsoft.com/office/drawing/2014/main" id="{EFCE5004-BDA4-738A-B14E-7B19C17D8356}"/>
                  </a:ext>
                </a:extLst>
              </p:cNvPr>
              <p:cNvSpPr txBox="1">
                <a:spLocks noRot="1" noChangeAspect="1" noMove="1" noResize="1" noEditPoints="1" noAdjustHandles="1" noChangeArrowheads="1" noChangeShapeType="1" noTextEdit="1"/>
              </p:cNvSpPr>
              <p:nvPr/>
            </p:nvSpPr>
            <p:spPr>
              <a:xfrm>
                <a:off x="515515" y="5403352"/>
                <a:ext cx="11264001" cy="1015663"/>
              </a:xfrm>
              <a:prstGeom prst="rect">
                <a:avLst/>
              </a:prstGeom>
              <a:blipFill>
                <a:blip r:embed="rId5"/>
                <a:stretch>
                  <a:fillRect l="-596" t="-2395" b="-9581"/>
                </a:stretch>
              </a:blipFill>
            </p:spPr>
            <p:txBody>
              <a:bodyPr/>
              <a:lstStyle/>
              <a:p>
                <a:r>
                  <a:rPr lang="en-PH">
                    <a:noFill/>
                  </a:rPr>
                  <a:t> </a:t>
                </a:r>
              </a:p>
            </p:txBody>
          </p:sp>
        </mc:Fallback>
      </mc:AlternateContent>
      <p:pic>
        <p:nvPicPr>
          <p:cNvPr id="7" name="Graphic 6" descr="Classroom with solid fill">
            <a:extLst>
              <a:ext uri="{FF2B5EF4-FFF2-40B4-BE49-F238E27FC236}">
                <a16:creationId xmlns:a16="http://schemas.microsoft.com/office/drawing/2014/main" id="{EA4371FB-4A27-150F-6CD4-ACA59E8C0B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05546" y="4054580"/>
            <a:ext cx="656264" cy="656264"/>
          </a:xfrm>
          <a:prstGeom prst="rect">
            <a:avLst/>
          </a:prstGeom>
        </p:spPr>
      </p:pic>
      <p:pic>
        <p:nvPicPr>
          <p:cNvPr id="8" name="Graphic 7" descr="Classroom with solid fill">
            <a:extLst>
              <a:ext uri="{FF2B5EF4-FFF2-40B4-BE49-F238E27FC236}">
                <a16:creationId xmlns:a16="http://schemas.microsoft.com/office/drawing/2014/main" id="{D3F97071-F46C-C3C9-107B-5D781C6A44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20220" y="4073989"/>
            <a:ext cx="656264" cy="656264"/>
          </a:xfrm>
          <a:prstGeom prst="rect">
            <a:avLst/>
          </a:prstGeom>
        </p:spPr>
      </p:pic>
    </p:spTree>
    <p:extLst>
      <p:ext uri="{BB962C8B-B14F-4D97-AF65-F5344CB8AC3E}">
        <p14:creationId xmlns:p14="http://schemas.microsoft.com/office/powerpoint/2010/main" val="263068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8A4E31A-7167-9820-18C4-52F3CC6DD45F}"/>
                  </a:ext>
                </a:extLst>
              </p:cNvPr>
              <p:cNvSpPr>
                <a:spLocks noGrp="1"/>
              </p:cNvSpPr>
              <p:nvPr>
                <p:ph type="title"/>
              </p:nvPr>
            </p:nvSpPr>
            <p:spPr/>
            <p:txBody>
              <a:bodyPr>
                <a:normAutofit fontScale="90000"/>
              </a:bodyPr>
              <a:lstStyle/>
              <a:p>
                <a:r>
                  <a:rPr lang="en-PH" sz="3600" b="0" dirty="0"/>
                  <a:t>Time to learn </a:t>
                </a:r>
                <a14:m>
                  <m:oMath xmlns:m="http://schemas.openxmlformats.org/officeDocument/2006/math">
                    <m:sSub>
                      <m:sSubPr>
                        <m:ctrlPr>
                          <a:rPr lang="en-PH" sz="3600" b="0" i="1" smtClean="0">
                            <a:latin typeface="Cambria Math" panose="02040503050406030204" pitchFamily="18" charset="0"/>
                          </a:rPr>
                        </m:ctrlPr>
                      </m:sSubPr>
                      <m:e>
                        <m:r>
                          <a:rPr lang="en-PH" sz="3600" b="0" i="1" smtClean="0">
                            <a:latin typeface="Cambria Math" panose="02040503050406030204" pitchFamily="18" charset="0"/>
                          </a:rPr>
                          <m:t>𝑡</m:t>
                        </m:r>
                      </m:e>
                      <m:sub>
                        <m:r>
                          <a:rPr lang="en-PH" sz="3600" b="0" i="1" smtClean="0">
                            <a:latin typeface="Cambria Math" panose="02040503050406030204" pitchFamily="18" charset="0"/>
                          </a:rPr>
                          <m:t>𝑚𝑎𝑥</m:t>
                        </m:r>
                      </m:sub>
                    </m:sSub>
                  </m:oMath>
                </a14:m>
                <a:r>
                  <a:rPr lang="en-PH" sz="3600" dirty="0"/>
                  <a:t> with class size </a:t>
                </a:r>
                <a14:m>
                  <m:oMath xmlns:m="http://schemas.openxmlformats.org/officeDocument/2006/math">
                    <m:r>
                      <a:rPr lang="en-PH" sz="3600" b="0" i="1" smtClean="0">
                        <a:latin typeface="Cambria Math" panose="02040503050406030204" pitchFamily="18" charset="0"/>
                      </a:rPr>
                      <m:t>𝑁</m:t>
                    </m:r>
                  </m:oMath>
                </a14:m>
                <a:r>
                  <a:rPr lang="en-PH" sz="3600" dirty="0"/>
                  <a:t> (PI vs. Traditional)</a:t>
                </a:r>
              </a:p>
            </p:txBody>
          </p:sp>
        </mc:Choice>
        <mc:Fallback>
          <p:sp>
            <p:nvSpPr>
              <p:cNvPr id="2" name="Title 1">
                <a:extLst>
                  <a:ext uri="{FF2B5EF4-FFF2-40B4-BE49-F238E27FC236}">
                    <a16:creationId xmlns:a16="http://schemas.microsoft.com/office/drawing/2014/main" id="{38A4E31A-7167-9820-18C4-52F3CC6DD45F}"/>
                  </a:ext>
                </a:extLst>
              </p:cNvPr>
              <p:cNvSpPr>
                <a:spLocks noGrp="1" noRot="1" noChangeAspect="1" noMove="1" noResize="1" noEditPoints="1" noAdjustHandles="1" noChangeArrowheads="1" noChangeShapeType="1" noTextEdit="1"/>
              </p:cNvSpPr>
              <p:nvPr>
                <p:ph type="title"/>
              </p:nvPr>
            </p:nvSpPr>
            <p:spPr>
              <a:blipFill>
                <a:blip r:embed="rId2"/>
                <a:stretch>
                  <a:fillRect l="-1526" b="-11024"/>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DA827E1C-8961-5EC7-E2D4-3F22FDF6D952}"/>
              </a:ext>
            </a:extLst>
          </p:cNvPr>
          <p:cNvSpPr>
            <a:spLocks noGrp="1"/>
          </p:cNvSpPr>
          <p:nvPr>
            <p:ph type="sldNum" sz="quarter" idx="12"/>
          </p:nvPr>
        </p:nvSpPr>
        <p:spPr/>
        <p:txBody>
          <a:bodyPr/>
          <a:lstStyle/>
          <a:p>
            <a:fld id="{32177519-FDB5-46C8-A273-662D2447F0A4}" type="slidenum">
              <a:rPr lang="en-PH" smtClean="0"/>
              <a:t>12</a:t>
            </a:fld>
            <a:endParaRPr lang="en-PH" dirty="0"/>
          </a:p>
        </p:txBody>
      </p:sp>
      <p:sp>
        <p:nvSpPr>
          <p:cNvPr id="5" name="Footer Placeholder 4">
            <a:extLst>
              <a:ext uri="{FF2B5EF4-FFF2-40B4-BE49-F238E27FC236}">
                <a16:creationId xmlns:a16="http://schemas.microsoft.com/office/drawing/2014/main" id="{CA06AFC8-9BEF-1FD9-F9AD-1258DB917E7D}"/>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82C05D74-7BDF-4FEA-7AAC-8DB9A4147938}"/>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2024.07.03</a:t>
            </a:r>
            <a:endParaRPr lang="en-PH" dirty="0"/>
          </a:p>
        </p:txBody>
      </p:sp>
      <p:pic>
        <p:nvPicPr>
          <p:cNvPr id="11" name="Content Placeholder 10" descr="A screen shot of a graph&#10;&#10;Description automatically generated">
            <a:extLst>
              <a:ext uri="{FF2B5EF4-FFF2-40B4-BE49-F238E27FC236}">
                <a16:creationId xmlns:a16="http://schemas.microsoft.com/office/drawing/2014/main" id="{79C6A478-AE3A-95B0-83F2-33668BDBD1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87181" y="1697155"/>
            <a:ext cx="5911982" cy="4443413"/>
          </a:xfrm>
        </p:spPr>
      </p:pic>
      <p:sp>
        <p:nvSpPr>
          <p:cNvPr id="3" name="TextBox 2">
            <a:extLst>
              <a:ext uri="{FF2B5EF4-FFF2-40B4-BE49-F238E27FC236}">
                <a16:creationId xmlns:a16="http://schemas.microsoft.com/office/drawing/2014/main" id="{C6F82EF1-B635-C645-4B9F-60664110C5E6}"/>
              </a:ext>
            </a:extLst>
          </p:cNvPr>
          <p:cNvSpPr txBox="1"/>
          <p:nvPr/>
        </p:nvSpPr>
        <p:spPr>
          <a:xfrm>
            <a:off x="10659899" y="3638071"/>
            <a:ext cx="914632" cy="215444"/>
          </a:xfrm>
          <a:prstGeom prst="rect">
            <a:avLst/>
          </a:prstGeom>
          <a:solidFill>
            <a:schemeClr val="bg1"/>
          </a:solidFill>
        </p:spPr>
        <p:txBody>
          <a:bodyPr wrap="square" rtlCol="0">
            <a:spAutoFit/>
          </a:bodyPr>
          <a:lstStyle/>
          <a:p>
            <a:r>
              <a:rPr lang="en-PH" sz="800" dirty="0"/>
              <a:t>PI (inner corner)</a:t>
            </a:r>
          </a:p>
        </p:txBody>
      </p:sp>
      <p:sp>
        <p:nvSpPr>
          <p:cNvPr id="7" name="TextBox 6">
            <a:extLst>
              <a:ext uri="{FF2B5EF4-FFF2-40B4-BE49-F238E27FC236}">
                <a16:creationId xmlns:a16="http://schemas.microsoft.com/office/drawing/2014/main" id="{0DD7027B-BA32-A70C-D760-4B98C4DC6953}"/>
              </a:ext>
            </a:extLst>
          </p:cNvPr>
          <p:cNvSpPr txBox="1"/>
          <p:nvPr/>
        </p:nvSpPr>
        <p:spPr>
          <a:xfrm>
            <a:off x="10659899" y="3452544"/>
            <a:ext cx="861237" cy="230832"/>
          </a:xfrm>
          <a:prstGeom prst="rect">
            <a:avLst/>
          </a:prstGeom>
          <a:solidFill>
            <a:schemeClr val="bg1"/>
          </a:solidFill>
        </p:spPr>
        <p:txBody>
          <a:bodyPr wrap="square" rtlCol="0">
            <a:spAutoFit/>
          </a:bodyPr>
          <a:lstStyle/>
          <a:p>
            <a:r>
              <a:rPr lang="en-PH" sz="900" dirty="0"/>
              <a:t>Traditional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61044FC-B687-D026-E51F-F5D59F4937D7}"/>
                  </a:ext>
                </a:extLst>
              </p:cNvPr>
              <p:cNvSpPr txBox="1"/>
              <p:nvPr/>
            </p:nvSpPr>
            <p:spPr>
              <a:xfrm>
                <a:off x="454868" y="2670532"/>
                <a:ext cx="4802114" cy="1815882"/>
              </a:xfrm>
              <a:prstGeom prst="rect">
                <a:avLst/>
              </a:prstGeom>
              <a:noFill/>
            </p:spPr>
            <p:txBody>
              <a:bodyPr wrap="square" rtlCol="0">
                <a:spAutoFit/>
              </a:bodyPr>
              <a:lstStyle/>
              <a:p>
                <a:r>
                  <a:rPr lang="en-PH" sz="2800" dirty="0"/>
                  <a:t>For higher learning coefficient </a:t>
                </a:r>
                <a14:m>
                  <m:oMath xmlns:m="http://schemas.openxmlformats.org/officeDocument/2006/math">
                    <m:r>
                      <a:rPr lang="en-PH" sz="2800" b="0" i="1" smtClean="0">
                        <a:latin typeface="Cambria Math" panose="02040503050406030204" pitchFamily="18" charset="0"/>
                      </a:rPr>
                      <m:t>(</m:t>
                    </m:r>
                    <m:r>
                      <a:rPr lang="en-PH" sz="2800" b="0" i="1" smtClean="0">
                        <a:latin typeface="Cambria Math" panose="02040503050406030204" pitchFamily="18" charset="0"/>
                      </a:rPr>
                      <m:t>𝜆</m:t>
                    </m:r>
                    <m:r>
                      <a:rPr lang="en-PH" sz="2800" b="0" i="1" smtClean="0">
                        <a:latin typeface="Cambria Math" panose="02040503050406030204" pitchFamily="18" charset="0"/>
                      </a:rPr>
                      <m:t>)</m:t>
                    </m:r>
                  </m:oMath>
                </a14:m>
                <a:r>
                  <a:rPr lang="en-PH" sz="2800" b="0" dirty="0"/>
                  <a:t>, peer instruction starts to perform worse at </a:t>
                </a:r>
                <a:r>
                  <a:rPr lang="en-PH" sz="2800" dirty="0"/>
                  <a:t>higher </a:t>
                </a:r>
                <a:r>
                  <a:rPr lang="en-PH" sz="2800" b="0" dirty="0"/>
                  <a:t>class sizes</a:t>
                </a:r>
              </a:p>
            </p:txBody>
          </p:sp>
        </mc:Choice>
        <mc:Fallback xmlns="">
          <p:sp>
            <p:nvSpPr>
              <p:cNvPr id="8" name="TextBox 7">
                <a:extLst>
                  <a:ext uri="{FF2B5EF4-FFF2-40B4-BE49-F238E27FC236}">
                    <a16:creationId xmlns:a16="http://schemas.microsoft.com/office/drawing/2014/main" id="{761044FC-B687-D026-E51F-F5D59F4937D7}"/>
                  </a:ext>
                </a:extLst>
              </p:cNvPr>
              <p:cNvSpPr txBox="1">
                <a:spLocks noRot="1" noChangeAspect="1" noMove="1" noResize="1" noEditPoints="1" noAdjustHandles="1" noChangeArrowheads="1" noChangeShapeType="1" noTextEdit="1"/>
              </p:cNvSpPr>
              <p:nvPr/>
            </p:nvSpPr>
            <p:spPr>
              <a:xfrm>
                <a:off x="454868" y="2670532"/>
                <a:ext cx="4802114" cy="1815882"/>
              </a:xfrm>
              <a:prstGeom prst="rect">
                <a:avLst/>
              </a:prstGeom>
              <a:blipFill>
                <a:blip r:embed="rId4"/>
                <a:stretch>
                  <a:fillRect l="-2668" t="-3356" r="-2541" b="-8389"/>
                </a:stretch>
              </a:blipFill>
            </p:spPr>
            <p:txBody>
              <a:bodyPr/>
              <a:lstStyle/>
              <a:p>
                <a:r>
                  <a:rPr lang="en-PH">
                    <a:noFill/>
                  </a:rPr>
                  <a:t> </a:t>
                </a:r>
              </a:p>
            </p:txBody>
          </p:sp>
        </mc:Fallback>
      </mc:AlternateContent>
    </p:spTree>
    <p:extLst>
      <p:ext uri="{BB962C8B-B14F-4D97-AF65-F5344CB8AC3E}">
        <p14:creationId xmlns:p14="http://schemas.microsoft.com/office/powerpoint/2010/main" val="333060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78BF56-F4A2-FC33-D4D1-ADA7B05D15DA}"/>
              </a:ext>
            </a:extLst>
          </p:cNvPr>
          <p:cNvSpPr>
            <a:spLocks noGrp="1"/>
          </p:cNvSpPr>
          <p:nvPr>
            <p:ph type="sldNum" sz="quarter" idx="12"/>
          </p:nvPr>
        </p:nvSpPr>
        <p:spPr/>
        <p:txBody>
          <a:bodyPr/>
          <a:lstStyle/>
          <a:p>
            <a:fld id="{32177519-FDB5-46C8-A273-662D2447F0A4}" type="slidenum">
              <a:rPr lang="en-PH" smtClean="0"/>
              <a:t>13</a:t>
            </a:fld>
            <a:endParaRPr lang="en-PH"/>
          </a:p>
        </p:txBody>
      </p:sp>
      <p:sp>
        <p:nvSpPr>
          <p:cNvPr id="5" name="Footer Placeholder 4">
            <a:extLst>
              <a:ext uri="{FF2B5EF4-FFF2-40B4-BE49-F238E27FC236}">
                <a16:creationId xmlns:a16="http://schemas.microsoft.com/office/drawing/2014/main" id="{75CC993C-3023-3B23-7ED9-7DE8680C0606}"/>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47F3DAF7-650D-2FE0-AF81-B55B519BA54E}"/>
              </a:ext>
            </a:extLst>
          </p:cNvPr>
          <p:cNvSpPr>
            <a:spLocks noGrp="1"/>
          </p:cNvSpPr>
          <p:nvPr>
            <p:ph type="dt" sz="half" idx="2"/>
          </p:nvPr>
        </p:nvSpPr>
        <p:spPr/>
        <p:txBody>
          <a:bodyPr/>
          <a:lstStyle/>
          <a:p>
            <a:r>
              <a:rPr lang="en-US"/>
              <a:t>2024.11.04</a:t>
            </a:r>
            <a:endParaRPr lang="en-PH" dirty="0"/>
          </a:p>
        </p:txBody>
      </p:sp>
      <p:pic>
        <p:nvPicPr>
          <p:cNvPr id="7" name="2DBPCAIH-inner_corner-128-0.1-0.5-0.4-trial_3-animation">
            <a:hlinkClick r:id="" action="ppaction://media"/>
            <a:extLst>
              <a:ext uri="{FF2B5EF4-FFF2-40B4-BE49-F238E27FC236}">
                <a16:creationId xmlns:a16="http://schemas.microsoft.com/office/drawing/2014/main" id="{C7731EDE-4E9A-BE0F-9DA6-69EE7D6111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39833" y="819430"/>
            <a:ext cx="4200000" cy="5400000"/>
          </a:xfrm>
          <a:prstGeom prst="rect">
            <a:avLst/>
          </a:prstGeom>
        </p:spPr>
      </p:pic>
      <p:pic>
        <p:nvPicPr>
          <p:cNvPr id="8" name="2DBPCAIH-traditional-128-0.1-0.5-0.4-trial_3-animation">
            <a:hlinkClick r:id="" action="ppaction://media"/>
            <a:extLst>
              <a:ext uri="{FF2B5EF4-FFF2-40B4-BE49-F238E27FC236}">
                <a16:creationId xmlns:a16="http://schemas.microsoft.com/office/drawing/2014/main" id="{AB2EF650-4F71-76B9-03E3-10478C031B7F}"/>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679666" y="819430"/>
            <a:ext cx="4272500" cy="5400000"/>
          </a:xfrm>
          <a:prstGeom prst="rect">
            <a:avLst/>
          </a:prstGeom>
        </p:spPr>
      </p:pic>
      <p:sp>
        <p:nvSpPr>
          <p:cNvPr id="9" name="TextBox 8">
            <a:extLst>
              <a:ext uri="{FF2B5EF4-FFF2-40B4-BE49-F238E27FC236}">
                <a16:creationId xmlns:a16="http://schemas.microsoft.com/office/drawing/2014/main" id="{B0DA8B10-2A69-7A08-359D-D66F57108016}"/>
              </a:ext>
            </a:extLst>
          </p:cNvPr>
          <p:cNvSpPr txBox="1"/>
          <p:nvPr/>
        </p:nvSpPr>
        <p:spPr>
          <a:xfrm>
            <a:off x="1696720" y="456190"/>
            <a:ext cx="8763000" cy="584775"/>
          </a:xfrm>
          <a:prstGeom prst="rect">
            <a:avLst/>
          </a:prstGeom>
          <a:noFill/>
        </p:spPr>
        <p:txBody>
          <a:bodyPr wrap="square" rtlCol="0">
            <a:spAutoFit/>
          </a:bodyPr>
          <a:lstStyle/>
          <a:p>
            <a:pPr algn="ctr"/>
            <a:r>
              <a:rPr lang="en-PH" sz="3200" u="sng" dirty="0"/>
              <a:t>Heterogenous</a:t>
            </a:r>
            <a:r>
              <a:rPr lang="en-PH" u="sng" dirty="0"/>
              <a:t> </a:t>
            </a:r>
            <a:r>
              <a:rPr lang="en-PH" sz="3200" u="sng" dirty="0"/>
              <a:t>case</a:t>
            </a:r>
          </a:p>
        </p:txBody>
      </p:sp>
      <p:pic>
        <p:nvPicPr>
          <p:cNvPr id="10" name="Graphic 9" descr="Classroom with solid fill">
            <a:extLst>
              <a:ext uri="{FF2B5EF4-FFF2-40B4-BE49-F238E27FC236}">
                <a16:creationId xmlns:a16="http://schemas.microsoft.com/office/drawing/2014/main" id="{16FA65B4-F2F8-3F20-7196-2E80C1A01E7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84186" y="1309841"/>
            <a:ext cx="960482" cy="960482"/>
          </a:xfrm>
          <a:prstGeom prst="rect">
            <a:avLst/>
          </a:prstGeom>
        </p:spPr>
      </p:pic>
      <p:pic>
        <p:nvPicPr>
          <p:cNvPr id="11" name="Graphic 10" descr="Meeting with solid fill">
            <a:extLst>
              <a:ext uri="{FF2B5EF4-FFF2-40B4-BE49-F238E27FC236}">
                <a16:creationId xmlns:a16="http://schemas.microsoft.com/office/drawing/2014/main" id="{C2509821-55F7-8D83-136A-C4F0E2BE82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6763" y="1309841"/>
            <a:ext cx="960482" cy="960482"/>
          </a:xfrm>
          <a:prstGeom prst="rect">
            <a:avLst/>
          </a:prstGeom>
        </p:spPr>
      </p:pic>
    </p:spTree>
    <p:extLst>
      <p:ext uri="{BB962C8B-B14F-4D97-AF65-F5344CB8AC3E}">
        <p14:creationId xmlns:p14="http://schemas.microsoft.com/office/powerpoint/2010/main" val="275248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88" fill="hold"/>
                                        <p:tgtEl>
                                          <p:spTgt spid="7"/>
                                        </p:tgtEl>
                                      </p:cBhvr>
                                    </p:cmd>
                                  </p:childTnLst>
                                </p:cTn>
                              </p:par>
                              <p:par>
                                <p:cTn id="7" presetID="1" presetClass="mediacall" presetSubtype="0" fill="hold" nodeType="withEffect">
                                  <p:stCondLst>
                                    <p:cond delay="0"/>
                                  </p:stCondLst>
                                  <p:childTnLst>
                                    <p:cmd type="call" cmd="playFrom(0.0)">
                                      <p:cBhvr>
                                        <p:cTn id="8" dur="4006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7"/>
                                        </p:tgtEl>
                                      </p:cBhvr>
                                    </p:cmd>
                                  </p:childTnLst>
                                </p:cTn>
                              </p:par>
                              <p:par>
                                <p:cTn id="15" presetID="2" presetClass="mediacall" presetSubtype="0" fill="hold" nodeType="with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7"/>
                  </p:tgtEl>
                </p:cond>
              </p:nextCondLst>
            </p:seq>
            <p:video>
              <p:cMediaNode vol="80000">
                <p:cTn id="17" repeatCount="indefinite" fill="hold" display="0">
                  <p:stCondLst>
                    <p:cond delay="indefinite"/>
                  </p:stCondLst>
                </p:cTn>
                <p:tgtEl>
                  <p:spTgt spid="8"/>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B4C1556-1A7B-0ED0-6361-DC257E032CD1}"/>
                  </a:ext>
                </a:extLst>
              </p:cNvPr>
              <p:cNvSpPr>
                <a:spLocks noGrp="1"/>
              </p:cNvSpPr>
              <p:nvPr>
                <p:ph type="title"/>
              </p:nvPr>
            </p:nvSpPr>
            <p:spPr/>
            <p:txBody>
              <a:bodyPr>
                <a:normAutofit/>
              </a:bodyPr>
              <a:lstStyle/>
              <a:p>
                <a:r>
                  <a:rPr lang="en-PH" dirty="0"/>
                  <a:t>Time to learn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𝑡</m:t>
                        </m:r>
                      </m:e>
                      <m:sub>
                        <m:r>
                          <a:rPr lang="en-PH" b="0" i="1" smtClean="0">
                            <a:latin typeface="Cambria Math" panose="02040503050406030204" pitchFamily="18" charset="0"/>
                          </a:rPr>
                          <m:t>𝑚𝑎𝑥</m:t>
                        </m:r>
                      </m:sub>
                    </m:sSub>
                  </m:oMath>
                </a14:m>
                <a:r>
                  <a:rPr lang="en-PH" dirty="0"/>
                  <a:t>) vs Class size (</a:t>
                </a:r>
                <a14:m>
                  <m:oMath xmlns:m="http://schemas.openxmlformats.org/officeDocument/2006/math">
                    <m:r>
                      <a:rPr lang="en-PH" b="0" i="1" smtClean="0">
                        <a:latin typeface="Cambria Math" panose="02040503050406030204" pitchFamily="18" charset="0"/>
                      </a:rPr>
                      <m:t>𝑁</m:t>
                    </m:r>
                  </m:oMath>
                </a14:m>
                <a:r>
                  <a:rPr lang="en-PH" dirty="0"/>
                  <a:t>)</a:t>
                </a:r>
              </a:p>
            </p:txBody>
          </p:sp>
        </mc:Choice>
        <mc:Fallback xmlns="">
          <p:sp>
            <p:nvSpPr>
              <p:cNvPr id="2" name="Title 1">
                <a:extLst>
                  <a:ext uri="{FF2B5EF4-FFF2-40B4-BE49-F238E27FC236}">
                    <a16:creationId xmlns:a16="http://schemas.microsoft.com/office/drawing/2014/main" id="{6B4C1556-1A7B-0ED0-6361-DC257E032CD1}"/>
                  </a:ext>
                </a:extLst>
              </p:cNvPr>
              <p:cNvSpPr>
                <a:spLocks noGrp="1" noRot="1" noChangeAspect="1" noMove="1" noResize="1" noEditPoints="1" noAdjustHandles="1" noChangeArrowheads="1" noChangeShapeType="1" noTextEdit="1"/>
              </p:cNvSpPr>
              <p:nvPr>
                <p:ph type="title"/>
              </p:nvPr>
            </p:nvSpPr>
            <p:spPr>
              <a:blipFill>
                <a:blip r:embed="rId4"/>
                <a:stretch>
                  <a:fillRect l="-2442" t="-18898" b="-33858"/>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8253BB41-617C-F250-480B-350C0F10F0E7}"/>
              </a:ext>
            </a:extLst>
          </p:cNvPr>
          <p:cNvSpPr>
            <a:spLocks noGrp="1"/>
          </p:cNvSpPr>
          <p:nvPr>
            <p:ph type="sldNum" sz="quarter" idx="12"/>
          </p:nvPr>
        </p:nvSpPr>
        <p:spPr/>
        <p:txBody>
          <a:bodyPr/>
          <a:lstStyle/>
          <a:p>
            <a:fld id="{32177519-FDB5-46C8-A273-662D2447F0A4}" type="slidenum">
              <a:rPr lang="en-PH" smtClean="0"/>
              <a:t>14</a:t>
            </a:fld>
            <a:endParaRPr lang="en-PH"/>
          </a:p>
        </p:txBody>
      </p:sp>
      <p:sp>
        <p:nvSpPr>
          <p:cNvPr id="5" name="Footer Placeholder 4">
            <a:extLst>
              <a:ext uri="{FF2B5EF4-FFF2-40B4-BE49-F238E27FC236}">
                <a16:creationId xmlns:a16="http://schemas.microsoft.com/office/drawing/2014/main" id="{53EB1EAD-129E-9C7E-B915-E1ECDE20C57A}"/>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03F4A80A-9198-3E9F-8BE5-577660BC9061}"/>
              </a:ext>
            </a:extLst>
          </p:cNvPr>
          <p:cNvSpPr>
            <a:spLocks noGrp="1"/>
          </p:cNvSpPr>
          <p:nvPr>
            <p:ph type="dt" sz="half" idx="2"/>
          </p:nvPr>
        </p:nvSpPr>
        <p:spPr/>
        <p:txBody>
          <a:bodyPr/>
          <a:lstStyle/>
          <a:p>
            <a:r>
              <a:rPr lang="en-US"/>
              <a:t>2024.11.04</a:t>
            </a:r>
            <a:endParaRPr lang="en-PH" dirty="0"/>
          </a:p>
        </p:txBody>
      </p:sp>
      <p:grpSp>
        <p:nvGrpSpPr>
          <p:cNvPr id="11" name="Group 10">
            <a:extLst>
              <a:ext uri="{FF2B5EF4-FFF2-40B4-BE49-F238E27FC236}">
                <a16:creationId xmlns:a16="http://schemas.microsoft.com/office/drawing/2014/main" id="{A7FB6948-5510-708E-33B1-0206EC8907E8}"/>
              </a:ext>
            </a:extLst>
          </p:cNvPr>
          <p:cNvGrpSpPr/>
          <p:nvPr/>
        </p:nvGrpSpPr>
        <p:grpSpPr>
          <a:xfrm>
            <a:off x="162878" y="1901314"/>
            <a:ext cx="11866245" cy="3888000"/>
            <a:chOff x="0" y="1901314"/>
            <a:chExt cx="11866245" cy="3888000"/>
          </a:xfrm>
        </p:grpSpPr>
        <p:pic>
          <p:nvPicPr>
            <p:cNvPr id="10" name="Picture 9" descr="A graph of different colored lines&#10;&#10;Description automatically generated">
              <a:extLst>
                <a:ext uri="{FF2B5EF4-FFF2-40B4-BE49-F238E27FC236}">
                  <a16:creationId xmlns:a16="http://schemas.microsoft.com/office/drawing/2014/main" id="{121A9F7A-5EB0-8D87-AD7C-B8E823B75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01314"/>
              <a:ext cx="6480000" cy="3888000"/>
            </a:xfrm>
            <a:prstGeom prst="rect">
              <a:avLst/>
            </a:prstGeom>
          </p:spPr>
        </p:pic>
        <p:pic>
          <p:nvPicPr>
            <p:cNvPr id="8" name="Picture 7" descr="A graph of different colored lines&#10;&#10;Description automatically generated">
              <a:extLst>
                <a:ext uri="{FF2B5EF4-FFF2-40B4-BE49-F238E27FC236}">
                  <a16:creationId xmlns:a16="http://schemas.microsoft.com/office/drawing/2014/main" id="{C62753DD-6794-B977-DBDF-6270E9C717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6245" y="1901314"/>
              <a:ext cx="6480000" cy="3888000"/>
            </a:xfrm>
            <a:prstGeom prst="rect">
              <a:avLst/>
            </a:prstGeom>
          </p:spPr>
        </p:pic>
      </p:grpSp>
    </p:spTree>
    <p:extLst>
      <p:ext uri="{BB962C8B-B14F-4D97-AF65-F5344CB8AC3E}">
        <p14:creationId xmlns:p14="http://schemas.microsoft.com/office/powerpoint/2010/main" val="4273728060"/>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39445FA-3C53-BCDF-F435-B2FA38CC681B}"/>
                  </a:ext>
                </a:extLst>
              </p:cNvPr>
              <p:cNvSpPr>
                <a:spLocks noGrp="1"/>
              </p:cNvSpPr>
              <p:nvPr>
                <p:ph type="title"/>
              </p:nvPr>
            </p:nvSpPr>
            <p:spPr/>
            <p:txBody>
              <a:bodyPr>
                <a:normAutofit/>
              </a:bodyPr>
              <a:lstStyle/>
              <a:p>
                <a:r>
                  <a:rPr lang="en-PH" sz="3600" dirty="0"/>
                  <a:t>Time to learn (</a:t>
                </a:r>
                <a14:m>
                  <m:oMath xmlns:m="http://schemas.openxmlformats.org/officeDocument/2006/math">
                    <m:sSub>
                      <m:sSubPr>
                        <m:ctrlPr>
                          <a:rPr lang="en-PH" sz="3600" b="0" i="1" smtClean="0">
                            <a:latin typeface="Cambria Math" panose="02040503050406030204" pitchFamily="18" charset="0"/>
                          </a:rPr>
                        </m:ctrlPr>
                      </m:sSubPr>
                      <m:e>
                        <m:r>
                          <a:rPr lang="en-PH" sz="3600" b="0" i="1" smtClean="0">
                            <a:latin typeface="Cambria Math" panose="02040503050406030204" pitchFamily="18" charset="0"/>
                          </a:rPr>
                          <m:t>𝑡</m:t>
                        </m:r>
                      </m:e>
                      <m:sub>
                        <m:r>
                          <a:rPr lang="en-PH" sz="3600" b="0" i="1" smtClean="0">
                            <a:latin typeface="Cambria Math" panose="02040503050406030204" pitchFamily="18" charset="0"/>
                          </a:rPr>
                          <m:t>𝑚𝑎𝑥</m:t>
                        </m:r>
                      </m:sub>
                    </m:sSub>
                  </m:oMath>
                </a14:m>
                <a:r>
                  <a:rPr lang="en-PH" sz="3600" dirty="0"/>
                  <a:t>) with learning coefficient (</a:t>
                </a:r>
                <a14:m>
                  <m:oMath xmlns:m="http://schemas.openxmlformats.org/officeDocument/2006/math">
                    <m:sSub>
                      <m:sSubPr>
                        <m:ctrlPr>
                          <a:rPr lang="en-PH" sz="3600" b="0" i="1" smtClean="0">
                            <a:latin typeface="Cambria Math" panose="02040503050406030204" pitchFamily="18" charset="0"/>
                          </a:rPr>
                        </m:ctrlPr>
                      </m:sSubPr>
                      <m:e>
                        <m:r>
                          <a:rPr lang="en-PH" sz="3600" b="0" i="1" smtClean="0">
                            <a:latin typeface="Cambria Math" panose="02040503050406030204" pitchFamily="18" charset="0"/>
                          </a:rPr>
                          <m:t>𝜌</m:t>
                        </m:r>
                      </m:e>
                      <m:sub>
                        <m:r>
                          <a:rPr lang="en-PH" sz="3600" b="0" i="1" smtClean="0">
                            <a:latin typeface="Cambria Math" panose="02040503050406030204" pitchFamily="18" charset="0"/>
                          </a:rPr>
                          <m:t>0</m:t>
                        </m:r>
                      </m:sub>
                    </m:sSub>
                  </m:oMath>
                </a14:m>
                <a:r>
                  <a:rPr lang="en-PH" sz="3600" dirty="0"/>
                  <a:t>)</a:t>
                </a:r>
              </a:p>
            </p:txBody>
          </p:sp>
        </mc:Choice>
        <mc:Fallback xmlns="">
          <p:sp>
            <p:nvSpPr>
              <p:cNvPr id="2" name="Title 1">
                <a:extLst>
                  <a:ext uri="{FF2B5EF4-FFF2-40B4-BE49-F238E27FC236}">
                    <a16:creationId xmlns:a16="http://schemas.microsoft.com/office/drawing/2014/main" id="{439445FA-3C53-BCDF-F435-B2FA38CC681B}"/>
                  </a:ext>
                </a:extLst>
              </p:cNvPr>
              <p:cNvSpPr>
                <a:spLocks noGrp="1" noRot="1" noChangeAspect="1" noMove="1" noResize="1" noEditPoints="1" noAdjustHandles="1" noChangeArrowheads="1" noChangeShapeType="1" noTextEdit="1"/>
              </p:cNvSpPr>
              <p:nvPr>
                <p:ph type="title"/>
              </p:nvPr>
            </p:nvSpPr>
            <p:spPr>
              <a:blipFill>
                <a:blip r:embed="rId4"/>
                <a:stretch>
                  <a:fillRect l="-1832" t="-6299" b="-18898"/>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F5C10074-1AE9-711C-71F3-4707A4B271C3}"/>
              </a:ext>
            </a:extLst>
          </p:cNvPr>
          <p:cNvSpPr>
            <a:spLocks noGrp="1"/>
          </p:cNvSpPr>
          <p:nvPr>
            <p:ph type="sldNum" sz="quarter" idx="12"/>
          </p:nvPr>
        </p:nvSpPr>
        <p:spPr/>
        <p:txBody>
          <a:bodyPr/>
          <a:lstStyle/>
          <a:p>
            <a:fld id="{32177519-FDB5-46C8-A273-662D2447F0A4}" type="slidenum">
              <a:rPr lang="en-PH" smtClean="0"/>
              <a:t>15</a:t>
            </a:fld>
            <a:endParaRPr lang="en-PH"/>
          </a:p>
        </p:txBody>
      </p:sp>
      <p:sp>
        <p:nvSpPr>
          <p:cNvPr id="5" name="Footer Placeholder 4">
            <a:extLst>
              <a:ext uri="{FF2B5EF4-FFF2-40B4-BE49-F238E27FC236}">
                <a16:creationId xmlns:a16="http://schemas.microsoft.com/office/drawing/2014/main" id="{F80DF46E-C445-CA11-1243-4AEFFF74FF1B}"/>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C2614B6E-9A00-12CA-5166-7DD34A3E24C6}"/>
              </a:ext>
            </a:extLst>
          </p:cNvPr>
          <p:cNvSpPr>
            <a:spLocks noGrp="1"/>
          </p:cNvSpPr>
          <p:nvPr>
            <p:ph type="dt" sz="half" idx="2"/>
          </p:nvPr>
        </p:nvSpPr>
        <p:spPr/>
        <p:txBody>
          <a:bodyPr/>
          <a:lstStyle/>
          <a:p>
            <a:r>
              <a:rPr lang="en-US"/>
              <a:t>2024.11.04</a:t>
            </a:r>
            <a:endParaRPr lang="en-PH" dirty="0"/>
          </a:p>
        </p:txBody>
      </p:sp>
      <p:pic>
        <p:nvPicPr>
          <p:cNvPr id="8" name="Picture 7" descr="A graph of different colored lines&#10;&#10;Description automatically generated">
            <a:extLst>
              <a:ext uri="{FF2B5EF4-FFF2-40B4-BE49-F238E27FC236}">
                <a16:creationId xmlns:a16="http://schemas.microsoft.com/office/drawing/2014/main" id="{7360D34A-2F48-6650-4F76-FE112AAAF9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000" y="2161236"/>
            <a:ext cx="5400000" cy="3600000"/>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385367D1-9C47-914B-C2F9-B56B6E2B73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000" y="2161236"/>
            <a:ext cx="5400000" cy="3600000"/>
          </a:xfrm>
          <a:prstGeom prst="rect">
            <a:avLst/>
          </a:prstGeom>
        </p:spPr>
      </p:pic>
    </p:spTree>
    <p:extLst>
      <p:ext uri="{BB962C8B-B14F-4D97-AF65-F5344CB8AC3E}">
        <p14:creationId xmlns:p14="http://schemas.microsoft.com/office/powerpoint/2010/main" val="3287452831"/>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6532331-90DE-EB87-F190-799386D4090F}"/>
              </a:ext>
            </a:extLst>
          </p:cNvPr>
          <p:cNvSpPr>
            <a:spLocks noGrp="1"/>
          </p:cNvSpPr>
          <p:nvPr>
            <p:ph type="title"/>
          </p:nvPr>
        </p:nvSpPr>
        <p:spPr/>
        <p:txBody>
          <a:bodyPr>
            <a:noAutofit/>
          </a:bodyPr>
          <a:lstStyle/>
          <a:p>
            <a:r>
              <a:rPr lang="en-PH" dirty="0"/>
              <a:t>PI advantage can be very great</a:t>
            </a:r>
          </a:p>
        </p:txBody>
      </p:sp>
      <p:sp>
        <p:nvSpPr>
          <p:cNvPr id="2" name="Slide Number Placeholder 1">
            <a:extLst>
              <a:ext uri="{FF2B5EF4-FFF2-40B4-BE49-F238E27FC236}">
                <a16:creationId xmlns:a16="http://schemas.microsoft.com/office/drawing/2014/main" id="{F0FA39BF-E0AC-E8CB-E806-B1B725996947}"/>
              </a:ext>
            </a:extLst>
          </p:cNvPr>
          <p:cNvSpPr>
            <a:spLocks noGrp="1"/>
          </p:cNvSpPr>
          <p:nvPr>
            <p:ph type="sldNum" sz="quarter" idx="12"/>
          </p:nvPr>
        </p:nvSpPr>
        <p:spPr/>
        <p:txBody>
          <a:bodyPr/>
          <a:lstStyle/>
          <a:p>
            <a:fld id="{32177519-FDB5-46C8-A273-662D2447F0A4}" type="slidenum">
              <a:rPr lang="en-PH" smtClean="0"/>
              <a:t>16</a:t>
            </a:fld>
            <a:endParaRPr lang="en-PH"/>
          </a:p>
        </p:txBody>
      </p:sp>
      <p:sp>
        <p:nvSpPr>
          <p:cNvPr id="3" name="Footer Placeholder 2">
            <a:extLst>
              <a:ext uri="{FF2B5EF4-FFF2-40B4-BE49-F238E27FC236}">
                <a16:creationId xmlns:a16="http://schemas.microsoft.com/office/drawing/2014/main" id="{A74CB993-AE46-8C73-7BDA-27D1A201C6BF}"/>
              </a:ext>
            </a:extLst>
          </p:cNvPr>
          <p:cNvSpPr>
            <a:spLocks noGrp="1"/>
          </p:cNvSpPr>
          <p:nvPr>
            <p:ph type="ftr" sz="quarter" idx="3"/>
          </p:nvPr>
        </p:nvSpPr>
        <p:spPr/>
        <p:txBody>
          <a:bodyPr/>
          <a:lstStyle/>
          <a:p>
            <a:endParaRPr lang="en-PH" dirty="0"/>
          </a:p>
        </p:txBody>
      </p:sp>
      <p:sp>
        <p:nvSpPr>
          <p:cNvPr id="4" name="Date Placeholder 3">
            <a:extLst>
              <a:ext uri="{FF2B5EF4-FFF2-40B4-BE49-F238E27FC236}">
                <a16:creationId xmlns:a16="http://schemas.microsoft.com/office/drawing/2014/main" id="{0CA8C0B4-A8A0-88CA-F60A-6E8AF0A3B3C0}"/>
              </a:ext>
            </a:extLst>
          </p:cNvPr>
          <p:cNvSpPr>
            <a:spLocks noGrp="1"/>
          </p:cNvSpPr>
          <p:nvPr>
            <p:ph type="dt" sz="half" idx="2"/>
          </p:nvPr>
        </p:nvSpPr>
        <p:spPr/>
        <p:txBody>
          <a:bodyPr/>
          <a:lstStyle/>
          <a:p>
            <a:r>
              <a:rPr lang="en-US"/>
              <a:t>2024.11.04</a:t>
            </a:r>
            <a:endParaRPr lang="en-PH" dirty="0"/>
          </a:p>
        </p:txBody>
      </p:sp>
      <p:pic>
        <p:nvPicPr>
          <p:cNvPr id="6" name="32">
            <a:hlinkClick r:id="" action="ppaction://media"/>
            <a:extLst>
              <a:ext uri="{FF2B5EF4-FFF2-40B4-BE49-F238E27FC236}">
                <a16:creationId xmlns:a16="http://schemas.microsoft.com/office/drawing/2014/main" id="{18D314AF-0E55-E23F-B1DA-115D67D6B31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0" y="1971945"/>
            <a:ext cx="4320000" cy="4320000"/>
          </a:xfrm>
          <a:prstGeom prst="rect">
            <a:avLst/>
          </a:prstGeom>
        </p:spPr>
      </p:pic>
      <p:pic>
        <p:nvPicPr>
          <p:cNvPr id="7" name="64">
            <a:hlinkClick r:id="" action="ppaction://media"/>
            <a:extLst>
              <a:ext uri="{FF2B5EF4-FFF2-40B4-BE49-F238E27FC236}">
                <a16:creationId xmlns:a16="http://schemas.microsoft.com/office/drawing/2014/main" id="{B711731E-C411-CA88-0C65-1CCEE2F99C6A}"/>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936000" y="1971945"/>
            <a:ext cx="4320000" cy="4320000"/>
          </a:xfrm>
          <a:prstGeom prst="rect">
            <a:avLst/>
          </a:prstGeom>
        </p:spPr>
      </p:pic>
      <p:pic>
        <p:nvPicPr>
          <p:cNvPr id="8" name="128">
            <a:hlinkClick r:id="" action="ppaction://media"/>
            <a:extLst>
              <a:ext uri="{FF2B5EF4-FFF2-40B4-BE49-F238E27FC236}">
                <a16:creationId xmlns:a16="http://schemas.microsoft.com/office/drawing/2014/main" id="{B4A63256-0BE3-5ED5-CCAF-13AA315E9A69}"/>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872000" y="1971945"/>
            <a:ext cx="4320000" cy="4320000"/>
          </a:xfrm>
          <a:prstGeom prst="rect">
            <a:avLst/>
          </a:prstGeom>
        </p:spPr>
      </p:pic>
    </p:spTree>
    <p:extLst>
      <p:ext uri="{BB962C8B-B14F-4D97-AF65-F5344CB8AC3E}">
        <p14:creationId xmlns:p14="http://schemas.microsoft.com/office/powerpoint/2010/main" val="161394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6"/>
                                        </p:tgtEl>
                                      </p:cBhvr>
                                    </p:cmd>
                                  </p:childTnLst>
                                </p:cTn>
                              </p:par>
                              <p:par>
                                <p:cTn id="7" presetID="1" presetClass="mediacall" presetSubtype="0" fill="hold" nodeType="withEffect">
                                  <p:stCondLst>
                                    <p:cond delay="0"/>
                                  </p:stCondLst>
                                  <p:childTnLst>
                                    <p:cmd type="call" cmd="playFrom(0.0)">
                                      <p:cBhvr>
                                        <p:cTn id="8" dur="10000" fill="hold"/>
                                        <p:tgtEl>
                                          <p:spTgt spid="7"/>
                                        </p:tgtEl>
                                      </p:cBhvr>
                                    </p:cmd>
                                  </p:childTnLst>
                                </p:cTn>
                              </p:par>
                              <p:par>
                                <p:cTn id="9" presetID="1" presetClass="mediacall" presetSubtype="0" fill="hold" nodeType="withEffect">
                                  <p:stCondLst>
                                    <p:cond delay="0"/>
                                  </p:stCondLst>
                                  <p:childTnLst>
                                    <p:cmd type="call" cmd="playFrom(0.0)">
                                      <p:cBhvr>
                                        <p:cTn id="10"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par>
                    <p:cTn id="17" fill="hold">
                      <p:stCondLst>
                        <p:cond delay="indefinite"/>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par>
                    <p:cTn id="21" fill="hold">
                      <p:stCondLst>
                        <p:cond delay="indefinite"/>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8"/>
                                        </p:tgtEl>
                                      </p:cBhvr>
                                    </p:cmd>
                                  </p:childTnLst>
                                </p:cTn>
                              </p:par>
                            </p:childTnLst>
                          </p:cTn>
                        </p:par>
                      </p:childTnLst>
                    </p:cTn>
                  </p:par>
                </p:childTnLst>
              </p:cTn>
              <p:nextCondLst>
                <p:cond evt="onClick" delay="0">
                  <p:tgtEl>
                    <p:spTgt spid="6"/>
                  </p:tgtEl>
                </p:cond>
              </p:nextCondLst>
            </p:seq>
            <p:video>
              <p:cMediaNode vol="80000">
                <p:cTn id="25" repeatCount="indefinite" fill="hold" display="0">
                  <p:stCondLst>
                    <p:cond delay="indefinite"/>
                  </p:stCondLst>
                </p:cTn>
                <p:tgtEl>
                  <p:spTgt spid="7"/>
                </p:tgtEl>
              </p:cMediaNode>
            </p:video>
            <p:video>
              <p:cMediaNode vol="80000">
                <p:cTn id="26" repeatCount="indefinite" fill="hold" display="0">
                  <p:stCondLst>
                    <p:cond delay="indefinite"/>
                  </p:stCondLst>
                </p:cTn>
                <p:tgtEl>
                  <p:spTgt spid="8"/>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5CF1-1E4B-1449-EC9C-D2010AA874B8}"/>
              </a:ext>
            </a:extLst>
          </p:cNvPr>
          <p:cNvSpPr>
            <a:spLocks noGrp="1"/>
          </p:cNvSpPr>
          <p:nvPr>
            <p:ph type="title"/>
          </p:nvPr>
        </p:nvSpPr>
        <p:spPr>
          <a:xfrm>
            <a:off x="1798320" y="694620"/>
            <a:ext cx="8468360" cy="776288"/>
          </a:xfrm>
        </p:spPr>
        <p:txBody>
          <a:bodyPr/>
          <a:lstStyle/>
          <a:p>
            <a:r>
              <a:rPr lang="en-PH" dirty="0"/>
              <a:t>Conclusion: Traditional instruction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57613AB-0DCB-E35C-9F0F-435E88A862E2}"/>
                  </a:ext>
                </a:extLst>
              </p:cNvPr>
              <p:cNvSpPr>
                <a:spLocks noGrp="1"/>
              </p:cNvSpPr>
              <p:nvPr>
                <p:ph idx="1"/>
              </p:nvPr>
            </p:nvSpPr>
            <p:spPr/>
            <p:txBody>
              <a:bodyPr>
                <a:normAutofit/>
              </a:bodyPr>
              <a:lstStyle/>
              <a:p>
                <a:r>
                  <a:rPr lang="en-PH" dirty="0"/>
                  <a:t>More sensitive to student learning rate heterogeneity.</a:t>
                </a:r>
              </a:p>
              <a:p>
                <a:r>
                  <a:rPr lang="en-PH" dirty="0"/>
                  <a:t>Time to learn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𝑡</m:t>
                        </m:r>
                      </m:e>
                      <m:sub>
                        <m:r>
                          <a:rPr lang="en-PH" b="0" i="1" smtClean="0">
                            <a:latin typeface="Cambria Math" panose="02040503050406030204" pitchFamily="18" charset="0"/>
                          </a:rPr>
                          <m:t>𝑚𝑎𝑥</m:t>
                        </m:r>
                      </m:sub>
                    </m:sSub>
                  </m:oMath>
                </a14:m>
                <a:r>
                  <a:rPr lang="en-PH" dirty="0"/>
                  <a:t>) dependent slow learners.</a:t>
                </a:r>
              </a:p>
              <a:p>
                <a:r>
                  <a:rPr lang="en-PH" dirty="0"/>
                  <a:t>More students learn earlier compared to PI</a:t>
                </a:r>
              </a:p>
            </p:txBody>
          </p:sp>
        </mc:Choice>
        <mc:Fallback>
          <p:sp>
            <p:nvSpPr>
              <p:cNvPr id="3" name="Content Placeholder 2">
                <a:extLst>
                  <a:ext uri="{FF2B5EF4-FFF2-40B4-BE49-F238E27FC236}">
                    <a16:creationId xmlns:a16="http://schemas.microsoft.com/office/drawing/2014/main" id="{257613AB-0DCB-E35C-9F0F-435E88A862E2}"/>
                  </a:ext>
                </a:extLst>
              </p:cNvPr>
              <p:cNvSpPr>
                <a:spLocks noGrp="1" noRot="1" noChangeAspect="1" noMove="1" noResize="1" noEditPoints="1" noAdjustHandles="1" noChangeArrowheads="1" noChangeShapeType="1" noTextEdit="1"/>
              </p:cNvSpPr>
              <p:nvPr>
                <p:ph idx="1"/>
              </p:nvPr>
            </p:nvSpPr>
            <p:spPr>
              <a:blipFill>
                <a:blip r:embed="rId2"/>
                <a:stretch>
                  <a:fillRect l="-1415" t="-3155"/>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31B05960-6821-956B-0A43-F850F952EFE6}"/>
              </a:ext>
            </a:extLst>
          </p:cNvPr>
          <p:cNvSpPr>
            <a:spLocks noGrp="1"/>
          </p:cNvSpPr>
          <p:nvPr>
            <p:ph type="sldNum" sz="quarter" idx="12"/>
          </p:nvPr>
        </p:nvSpPr>
        <p:spPr/>
        <p:txBody>
          <a:bodyPr/>
          <a:lstStyle/>
          <a:p>
            <a:fld id="{32177519-FDB5-46C8-A273-662D2447F0A4}" type="slidenum">
              <a:rPr lang="en-PH" smtClean="0"/>
              <a:t>17</a:t>
            </a:fld>
            <a:endParaRPr lang="en-PH"/>
          </a:p>
        </p:txBody>
      </p:sp>
      <p:sp>
        <p:nvSpPr>
          <p:cNvPr id="5" name="Footer Placeholder 4">
            <a:extLst>
              <a:ext uri="{FF2B5EF4-FFF2-40B4-BE49-F238E27FC236}">
                <a16:creationId xmlns:a16="http://schemas.microsoft.com/office/drawing/2014/main" id="{B61DA277-5702-6A33-EE8D-0A3A916801F2}"/>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603372D1-DB2E-2BF7-03C1-811884D51992}"/>
              </a:ext>
            </a:extLst>
          </p:cNvPr>
          <p:cNvSpPr>
            <a:spLocks noGrp="1"/>
          </p:cNvSpPr>
          <p:nvPr>
            <p:ph type="dt" sz="half" idx="2"/>
          </p:nvPr>
        </p:nvSpPr>
        <p:spPr/>
        <p:txBody>
          <a:bodyPr/>
          <a:lstStyle/>
          <a:p>
            <a:r>
              <a:rPr lang="en-US"/>
              <a:t>2024.11.04</a:t>
            </a:r>
            <a:endParaRPr lang="en-PH" dirty="0"/>
          </a:p>
        </p:txBody>
      </p:sp>
      <p:pic>
        <p:nvPicPr>
          <p:cNvPr id="7" name="Graphic 6" descr="Classroom with solid fill">
            <a:extLst>
              <a:ext uri="{FF2B5EF4-FFF2-40B4-BE49-F238E27FC236}">
                <a16:creationId xmlns:a16="http://schemas.microsoft.com/office/drawing/2014/main" id="{1C169ABE-A945-BB45-ED67-7C8854028A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3265" y="314705"/>
            <a:ext cx="1322608" cy="1322608"/>
          </a:xfrm>
          <a:prstGeom prst="rect">
            <a:avLst/>
          </a:prstGeom>
        </p:spPr>
      </p:pic>
    </p:spTree>
    <p:extLst>
      <p:ext uri="{BB962C8B-B14F-4D97-AF65-F5344CB8AC3E}">
        <p14:creationId xmlns:p14="http://schemas.microsoft.com/office/powerpoint/2010/main" val="839361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C39D9-6885-8D23-E780-3C0C56520F4F}"/>
              </a:ext>
            </a:extLst>
          </p:cNvPr>
          <p:cNvSpPr>
            <a:spLocks noGrp="1"/>
          </p:cNvSpPr>
          <p:nvPr>
            <p:ph type="title"/>
          </p:nvPr>
        </p:nvSpPr>
        <p:spPr>
          <a:xfrm>
            <a:off x="1488440" y="694620"/>
            <a:ext cx="8778240" cy="776288"/>
          </a:xfrm>
        </p:spPr>
        <p:txBody>
          <a:bodyPr/>
          <a:lstStyle/>
          <a:p>
            <a:r>
              <a:rPr lang="en-PH" dirty="0"/>
              <a:t>Conclusion: Peer Instruction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08EA4F5-B902-5B66-0BC7-D1EFB24A9941}"/>
                  </a:ext>
                </a:extLst>
              </p:cNvPr>
              <p:cNvSpPr>
                <a:spLocks noGrp="1"/>
              </p:cNvSpPr>
              <p:nvPr>
                <p:ph idx="1"/>
              </p:nvPr>
            </p:nvSpPr>
            <p:spPr/>
            <p:txBody>
              <a:bodyPr>
                <a:normAutofit/>
              </a:bodyPr>
              <a:lstStyle/>
              <a:p>
                <a:r>
                  <a:rPr lang="en-PH" sz="3600" dirty="0"/>
                  <a:t>Less affected by student learning rate heterogeneity</a:t>
                </a:r>
              </a:p>
              <a:p>
                <a:r>
                  <a:rPr lang="en-PH" sz="3600" dirty="0"/>
                  <a:t>Dependent on classroom geometry and </a:t>
                </a:r>
              </a:p>
              <a:p>
                <a:r>
                  <a:rPr lang="en-PH" sz="3600" dirty="0"/>
                  <a:t>Dependent on initial conditions</a:t>
                </a:r>
              </a:p>
              <a:p>
                <a:r>
                  <a:rPr lang="en-PH" sz="3600" dirty="0"/>
                  <a:t>Generally lower time to learn </a:t>
                </a:r>
                <a14:m>
                  <m:oMath xmlns:m="http://schemas.openxmlformats.org/officeDocument/2006/math">
                    <m:sSub>
                      <m:sSubPr>
                        <m:ctrlPr>
                          <a:rPr lang="en-PH" sz="3600" b="0" i="1" smtClean="0">
                            <a:latin typeface="Cambria Math" panose="02040503050406030204" pitchFamily="18" charset="0"/>
                          </a:rPr>
                        </m:ctrlPr>
                      </m:sSubPr>
                      <m:e>
                        <m:r>
                          <a:rPr lang="en-PH" sz="3600" b="0" i="1" smtClean="0">
                            <a:latin typeface="Cambria Math" panose="02040503050406030204" pitchFamily="18" charset="0"/>
                          </a:rPr>
                          <m:t>𝑡</m:t>
                        </m:r>
                      </m:e>
                      <m:sub>
                        <m:r>
                          <a:rPr lang="en-PH" sz="3600" b="0" i="1" smtClean="0">
                            <a:latin typeface="Cambria Math" panose="02040503050406030204" pitchFamily="18" charset="0"/>
                          </a:rPr>
                          <m:t>𝑚𝑎𝑥</m:t>
                        </m:r>
                      </m:sub>
                    </m:sSub>
                  </m:oMath>
                </a14:m>
                <a:r>
                  <a:rPr lang="en-PH" sz="3600" dirty="0"/>
                  <a:t> </a:t>
                </a:r>
                <a:endParaRPr lang="en-PH" dirty="0"/>
              </a:p>
              <a:p>
                <a:r>
                  <a:rPr lang="en-PH" sz="3600" dirty="0"/>
                  <a:t>Lower initial class learning rate </a:t>
                </a:r>
                <a14:m>
                  <m:oMath xmlns:m="http://schemas.openxmlformats.org/officeDocument/2006/math">
                    <m:r>
                      <a:rPr lang="en-PH" sz="3600" b="0" i="1" smtClean="0">
                        <a:latin typeface="Cambria Math" panose="02040503050406030204" pitchFamily="18" charset="0"/>
                      </a:rPr>
                      <m:t>𝑚</m:t>
                    </m:r>
                  </m:oMath>
                </a14:m>
                <a:endParaRPr lang="en-PH" sz="3600" dirty="0"/>
              </a:p>
              <a:p>
                <a:r>
                  <a:rPr lang="en-PH" sz="3600" dirty="0"/>
                  <a:t>Peer instruction is a safe option</a:t>
                </a:r>
              </a:p>
            </p:txBody>
          </p:sp>
        </mc:Choice>
        <mc:Fallback>
          <p:sp>
            <p:nvSpPr>
              <p:cNvPr id="3" name="Content Placeholder 2">
                <a:extLst>
                  <a:ext uri="{FF2B5EF4-FFF2-40B4-BE49-F238E27FC236}">
                    <a16:creationId xmlns:a16="http://schemas.microsoft.com/office/drawing/2014/main" id="{308EA4F5-B902-5B66-0BC7-D1EFB24A9941}"/>
                  </a:ext>
                </a:extLst>
              </p:cNvPr>
              <p:cNvSpPr>
                <a:spLocks noGrp="1" noRot="1" noChangeAspect="1" noMove="1" noResize="1" noEditPoints="1" noAdjustHandles="1" noChangeArrowheads="1" noChangeShapeType="1" noTextEdit="1"/>
              </p:cNvSpPr>
              <p:nvPr>
                <p:ph idx="1"/>
              </p:nvPr>
            </p:nvSpPr>
            <p:spPr>
              <a:blipFill>
                <a:blip r:embed="rId3"/>
                <a:stretch>
                  <a:fillRect l="-1415" t="-3155"/>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7A347446-15B3-9809-8437-8E2AB0AA6891}"/>
              </a:ext>
            </a:extLst>
          </p:cNvPr>
          <p:cNvSpPr>
            <a:spLocks noGrp="1"/>
          </p:cNvSpPr>
          <p:nvPr>
            <p:ph type="sldNum" sz="quarter" idx="12"/>
          </p:nvPr>
        </p:nvSpPr>
        <p:spPr/>
        <p:txBody>
          <a:bodyPr/>
          <a:lstStyle/>
          <a:p>
            <a:fld id="{32177519-FDB5-46C8-A273-662D2447F0A4}" type="slidenum">
              <a:rPr lang="en-PH" smtClean="0"/>
              <a:t>18</a:t>
            </a:fld>
            <a:endParaRPr lang="en-PH"/>
          </a:p>
        </p:txBody>
      </p:sp>
      <p:sp>
        <p:nvSpPr>
          <p:cNvPr id="5" name="Footer Placeholder 4">
            <a:extLst>
              <a:ext uri="{FF2B5EF4-FFF2-40B4-BE49-F238E27FC236}">
                <a16:creationId xmlns:a16="http://schemas.microsoft.com/office/drawing/2014/main" id="{7CA9B804-6429-8796-8B05-F0BA2F5C91E1}"/>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376FB960-DB4C-3BA2-4142-7FF6EE92386D}"/>
              </a:ext>
            </a:extLst>
          </p:cNvPr>
          <p:cNvSpPr>
            <a:spLocks noGrp="1"/>
          </p:cNvSpPr>
          <p:nvPr>
            <p:ph type="dt" sz="half" idx="2"/>
          </p:nvPr>
        </p:nvSpPr>
        <p:spPr/>
        <p:txBody>
          <a:bodyPr/>
          <a:lstStyle/>
          <a:p>
            <a:r>
              <a:rPr lang="en-US"/>
              <a:t>2024.11.04</a:t>
            </a:r>
            <a:endParaRPr lang="en-PH" dirty="0"/>
          </a:p>
        </p:txBody>
      </p:sp>
      <p:pic>
        <p:nvPicPr>
          <p:cNvPr id="7" name="Graphic 6" descr="Meeting with solid fill">
            <a:extLst>
              <a:ext uri="{FF2B5EF4-FFF2-40B4-BE49-F238E27FC236}">
                <a16:creationId xmlns:a16="http://schemas.microsoft.com/office/drawing/2014/main" id="{BCFC360F-F84A-5250-E64F-DE26D5C79B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508" y="602523"/>
            <a:ext cx="960482" cy="960482"/>
          </a:xfrm>
          <a:prstGeom prst="rect">
            <a:avLst/>
          </a:prstGeom>
        </p:spPr>
      </p:pic>
    </p:spTree>
    <p:extLst>
      <p:ext uri="{BB962C8B-B14F-4D97-AF65-F5344CB8AC3E}">
        <p14:creationId xmlns:p14="http://schemas.microsoft.com/office/powerpoint/2010/main" val="2213683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335F6-DA17-94C3-2F5D-220E65BEE32E}"/>
              </a:ext>
            </a:extLst>
          </p:cNvPr>
          <p:cNvSpPr>
            <a:spLocks noGrp="1"/>
          </p:cNvSpPr>
          <p:nvPr>
            <p:ph type="title"/>
          </p:nvPr>
        </p:nvSpPr>
        <p:spPr/>
        <p:txBody>
          <a:bodyPr/>
          <a:lstStyle/>
          <a:p>
            <a:r>
              <a:rPr lang="en-PH" dirty="0"/>
              <a:t>To do</a:t>
            </a:r>
          </a:p>
        </p:txBody>
      </p:sp>
      <p:sp>
        <p:nvSpPr>
          <p:cNvPr id="3" name="Content Placeholder 2">
            <a:extLst>
              <a:ext uri="{FF2B5EF4-FFF2-40B4-BE49-F238E27FC236}">
                <a16:creationId xmlns:a16="http://schemas.microsoft.com/office/drawing/2014/main" id="{71F94E45-6156-D137-713C-B49F0906A4C6}"/>
              </a:ext>
            </a:extLst>
          </p:cNvPr>
          <p:cNvSpPr>
            <a:spLocks noGrp="1"/>
          </p:cNvSpPr>
          <p:nvPr>
            <p:ph idx="1"/>
          </p:nvPr>
        </p:nvSpPr>
        <p:spPr/>
        <p:txBody>
          <a:bodyPr/>
          <a:lstStyle/>
          <a:p>
            <a:r>
              <a:rPr lang="en-PH" dirty="0"/>
              <a:t>Finalize thesis manuscript</a:t>
            </a:r>
          </a:p>
          <a:p>
            <a:r>
              <a:rPr lang="en-PH" dirty="0"/>
              <a:t>NIP poster and video abstract</a:t>
            </a:r>
          </a:p>
          <a:p>
            <a:r>
              <a:rPr lang="en-PH" dirty="0"/>
              <a:t>Defend thesis</a:t>
            </a:r>
          </a:p>
          <a:p>
            <a:r>
              <a:rPr lang="en-PH" dirty="0"/>
              <a:t>SPP2025?</a:t>
            </a:r>
          </a:p>
        </p:txBody>
      </p:sp>
      <p:sp>
        <p:nvSpPr>
          <p:cNvPr id="4" name="Slide Number Placeholder 3">
            <a:extLst>
              <a:ext uri="{FF2B5EF4-FFF2-40B4-BE49-F238E27FC236}">
                <a16:creationId xmlns:a16="http://schemas.microsoft.com/office/drawing/2014/main" id="{EF651CCF-CD3A-B988-3FA9-E3CC7F6A3CB7}"/>
              </a:ext>
            </a:extLst>
          </p:cNvPr>
          <p:cNvSpPr>
            <a:spLocks noGrp="1"/>
          </p:cNvSpPr>
          <p:nvPr>
            <p:ph type="sldNum" sz="quarter" idx="12"/>
          </p:nvPr>
        </p:nvSpPr>
        <p:spPr/>
        <p:txBody>
          <a:bodyPr/>
          <a:lstStyle/>
          <a:p>
            <a:fld id="{32177519-FDB5-46C8-A273-662D2447F0A4}" type="slidenum">
              <a:rPr lang="en-PH" smtClean="0"/>
              <a:t>19</a:t>
            </a:fld>
            <a:endParaRPr lang="en-PH"/>
          </a:p>
        </p:txBody>
      </p:sp>
      <p:sp>
        <p:nvSpPr>
          <p:cNvPr id="5" name="Footer Placeholder 4">
            <a:extLst>
              <a:ext uri="{FF2B5EF4-FFF2-40B4-BE49-F238E27FC236}">
                <a16:creationId xmlns:a16="http://schemas.microsoft.com/office/drawing/2014/main" id="{9AD19FB7-8919-EDE4-11DF-578DD0A60CC0}"/>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38C73FD0-EEF5-403F-94CC-F4C5243B22DE}"/>
              </a:ext>
            </a:extLst>
          </p:cNvPr>
          <p:cNvSpPr>
            <a:spLocks noGrp="1"/>
          </p:cNvSpPr>
          <p:nvPr>
            <p:ph type="dt" sz="half" idx="2"/>
          </p:nvPr>
        </p:nvSpPr>
        <p:spPr/>
        <p:txBody>
          <a:bodyPr/>
          <a:lstStyle/>
          <a:p>
            <a:r>
              <a:rPr lang="en-US"/>
              <a:t>2024.11.04</a:t>
            </a:r>
            <a:endParaRPr lang="en-PH" dirty="0"/>
          </a:p>
        </p:txBody>
      </p:sp>
    </p:spTree>
    <p:extLst>
      <p:ext uri="{BB962C8B-B14F-4D97-AF65-F5344CB8AC3E}">
        <p14:creationId xmlns:p14="http://schemas.microsoft.com/office/powerpoint/2010/main" val="1960734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63E25-A3A1-F86F-10C4-DE94B313667D}"/>
              </a:ext>
            </a:extLst>
          </p:cNvPr>
          <p:cNvSpPr>
            <a:spLocks noGrp="1"/>
          </p:cNvSpPr>
          <p:nvPr>
            <p:ph type="title"/>
          </p:nvPr>
        </p:nvSpPr>
        <p:spPr/>
        <p:txBody>
          <a:bodyPr>
            <a:normAutofit/>
          </a:bodyPr>
          <a:lstStyle/>
          <a:p>
            <a:r>
              <a:rPr lang="en-PH" dirty="0"/>
              <a:t>Traditional instruction vs peer instruction</a:t>
            </a:r>
          </a:p>
        </p:txBody>
      </p:sp>
      <p:graphicFrame>
        <p:nvGraphicFramePr>
          <p:cNvPr id="9" name="Content Placeholder 8">
            <a:extLst>
              <a:ext uri="{FF2B5EF4-FFF2-40B4-BE49-F238E27FC236}">
                <a16:creationId xmlns:a16="http://schemas.microsoft.com/office/drawing/2014/main" id="{56481321-1B80-39AE-4366-2AF7B2D3F647}"/>
              </a:ext>
            </a:extLst>
          </p:cNvPr>
          <p:cNvGraphicFramePr>
            <a:graphicFrameLocks noGrp="1"/>
          </p:cNvGraphicFramePr>
          <p:nvPr>
            <p:ph idx="1"/>
            <p:extLst>
              <p:ext uri="{D42A27DB-BD31-4B8C-83A1-F6EECF244321}">
                <p14:modId xmlns:p14="http://schemas.microsoft.com/office/powerpoint/2010/main" val="3146604682"/>
              </p:ext>
            </p:extLst>
          </p:nvPr>
        </p:nvGraphicFramePr>
        <p:xfrm>
          <a:off x="282574" y="1733550"/>
          <a:ext cx="11624504" cy="4429830"/>
        </p:xfrm>
        <a:graphic>
          <a:graphicData uri="http://schemas.openxmlformats.org/drawingml/2006/table">
            <a:tbl>
              <a:tblPr firstRow="1" bandRow="1">
                <a:tableStyleId>{5C22544A-7EE6-4342-B048-85BDC9FD1C3A}</a:tableStyleId>
              </a:tblPr>
              <a:tblGrid>
                <a:gridCol w="5812252">
                  <a:extLst>
                    <a:ext uri="{9D8B030D-6E8A-4147-A177-3AD203B41FA5}">
                      <a16:colId xmlns:a16="http://schemas.microsoft.com/office/drawing/2014/main" val="1865454285"/>
                    </a:ext>
                  </a:extLst>
                </a:gridCol>
                <a:gridCol w="5812252">
                  <a:extLst>
                    <a:ext uri="{9D8B030D-6E8A-4147-A177-3AD203B41FA5}">
                      <a16:colId xmlns:a16="http://schemas.microsoft.com/office/drawing/2014/main" val="2683461506"/>
                    </a:ext>
                  </a:extLst>
                </a:gridCol>
              </a:tblGrid>
              <a:tr h="903804">
                <a:tc>
                  <a:txBody>
                    <a:bodyPr/>
                    <a:lstStyle/>
                    <a:p>
                      <a:pPr algn="ctr"/>
                      <a:r>
                        <a:rPr lang="en-PH" sz="3200" dirty="0"/>
                        <a:t>Traditional instruction</a:t>
                      </a:r>
                    </a:p>
                  </a:txBody>
                  <a:tcPr/>
                </a:tc>
                <a:tc>
                  <a:txBody>
                    <a:bodyPr/>
                    <a:lstStyle/>
                    <a:p>
                      <a:pPr algn="ctr"/>
                      <a:r>
                        <a:rPr lang="en-PH" sz="3200" dirty="0"/>
                        <a:t>Peer instruction</a:t>
                      </a:r>
                    </a:p>
                  </a:txBody>
                  <a:tcPr/>
                </a:tc>
                <a:extLst>
                  <a:ext uri="{0D108BD9-81ED-4DB2-BD59-A6C34878D82A}">
                    <a16:rowId xmlns:a16="http://schemas.microsoft.com/office/drawing/2014/main" val="2846543948"/>
                  </a:ext>
                </a:extLst>
              </a:tr>
              <a:tr h="3526026">
                <a:tc>
                  <a:txBody>
                    <a:bodyPr/>
                    <a:lstStyle/>
                    <a:p>
                      <a:pPr marL="0" indent="0" algn="l">
                        <a:buFont typeface="Arial" panose="020B0604020202020204" pitchFamily="34" charset="0"/>
                        <a:buNone/>
                      </a:pPr>
                      <a:r>
                        <a:rPr lang="en-PH" sz="3200" dirty="0"/>
                        <a:t>The instructor delivers a lecture to the whole class for the duration of the class time.</a:t>
                      </a:r>
                    </a:p>
                  </a:txBody>
                  <a:tcPr/>
                </a:tc>
                <a:tc>
                  <a:txBody>
                    <a:bodyPr/>
                    <a:lstStyle/>
                    <a:p>
                      <a:pPr marL="0" indent="0" algn="l">
                        <a:buFont typeface="Arial" panose="020B0604020202020204" pitchFamily="34" charset="0"/>
                        <a:buNone/>
                      </a:pPr>
                      <a:r>
                        <a:rPr lang="en-PH" sz="3200" dirty="0"/>
                        <a:t>Students are given the chance to learn from each other during class time after an initial lecture by the instructor.</a:t>
                      </a:r>
                    </a:p>
                  </a:txBody>
                  <a:tcPr/>
                </a:tc>
                <a:extLst>
                  <a:ext uri="{0D108BD9-81ED-4DB2-BD59-A6C34878D82A}">
                    <a16:rowId xmlns:a16="http://schemas.microsoft.com/office/drawing/2014/main" val="2047987376"/>
                  </a:ext>
                </a:extLst>
              </a:tr>
            </a:tbl>
          </a:graphicData>
        </a:graphic>
      </p:graphicFrame>
      <p:sp>
        <p:nvSpPr>
          <p:cNvPr id="4" name="Slide Number Placeholder 3">
            <a:extLst>
              <a:ext uri="{FF2B5EF4-FFF2-40B4-BE49-F238E27FC236}">
                <a16:creationId xmlns:a16="http://schemas.microsoft.com/office/drawing/2014/main" id="{64A3BCF6-2C90-689E-7831-688303FBC35D}"/>
              </a:ext>
            </a:extLst>
          </p:cNvPr>
          <p:cNvSpPr>
            <a:spLocks noGrp="1"/>
          </p:cNvSpPr>
          <p:nvPr>
            <p:ph type="sldNum" sz="quarter" idx="12"/>
          </p:nvPr>
        </p:nvSpPr>
        <p:spPr/>
        <p:txBody>
          <a:bodyPr/>
          <a:lstStyle/>
          <a:p>
            <a:fld id="{32177519-FDB5-46C8-A273-662D2447F0A4}" type="slidenum">
              <a:rPr lang="en-PH" smtClean="0"/>
              <a:t>2</a:t>
            </a:fld>
            <a:endParaRPr lang="en-PH"/>
          </a:p>
        </p:txBody>
      </p:sp>
      <p:sp>
        <p:nvSpPr>
          <p:cNvPr id="5" name="Footer Placeholder 4">
            <a:extLst>
              <a:ext uri="{FF2B5EF4-FFF2-40B4-BE49-F238E27FC236}">
                <a16:creationId xmlns:a16="http://schemas.microsoft.com/office/drawing/2014/main" id="{00637557-C19B-B30C-5660-589CC31F7B68}"/>
              </a:ext>
            </a:extLst>
          </p:cNvPr>
          <p:cNvSpPr>
            <a:spLocks noGrp="1"/>
          </p:cNvSpPr>
          <p:nvPr>
            <p:ph type="ftr" sz="quarter" idx="3"/>
          </p:nvPr>
        </p:nvSpPr>
        <p:spPr/>
        <p:txBody>
          <a:bodyPr/>
          <a:lstStyle/>
          <a:p>
            <a:pPr algn="l"/>
            <a:r>
              <a:rPr lang="en-US" dirty="0"/>
              <a:t>J. K. Knight and C. J. </a:t>
            </a:r>
            <a:r>
              <a:rPr lang="en-US" dirty="0" err="1"/>
              <a:t>Brame</a:t>
            </a:r>
            <a:r>
              <a:rPr lang="en-US" dirty="0"/>
              <a:t>, Peer instruction, CBE—Life Sciences Education 17, fe5 (2018).</a:t>
            </a:r>
            <a:endParaRPr lang="en-PH" dirty="0"/>
          </a:p>
        </p:txBody>
      </p:sp>
      <p:sp>
        <p:nvSpPr>
          <p:cNvPr id="6" name="Date Placeholder 5">
            <a:extLst>
              <a:ext uri="{FF2B5EF4-FFF2-40B4-BE49-F238E27FC236}">
                <a16:creationId xmlns:a16="http://schemas.microsoft.com/office/drawing/2014/main" id="{6794CDD6-9651-3744-6D8F-0DBE75A183BD}"/>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2024.11.04</a:t>
            </a:r>
            <a:endParaRPr lang="en-PH" dirty="0"/>
          </a:p>
        </p:txBody>
      </p:sp>
      <p:pic>
        <p:nvPicPr>
          <p:cNvPr id="7" name="Graphic 6" descr="Classroom with solid fill">
            <a:extLst>
              <a:ext uri="{FF2B5EF4-FFF2-40B4-BE49-F238E27FC236}">
                <a16:creationId xmlns:a16="http://schemas.microsoft.com/office/drawing/2014/main" id="{3207CA25-C149-CA65-1D4C-0F530C8E72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04060" y="4170407"/>
            <a:ext cx="2065020" cy="2065020"/>
          </a:xfrm>
          <a:prstGeom prst="rect">
            <a:avLst/>
          </a:prstGeom>
        </p:spPr>
      </p:pic>
      <p:pic>
        <p:nvPicPr>
          <p:cNvPr id="10" name="Graphic 9" descr="Meeting with solid fill">
            <a:extLst>
              <a:ext uri="{FF2B5EF4-FFF2-40B4-BE49-F238E27FC236}">
                <a16:creationId xmlns:a16="http://schemas.microsoft.com/office/drawing/2014/main" id="{6FD2E677-7E3E-89D3-68F9-5056B83D2A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3420" y="4551063"/>
            <a:ext cx="1756410" cy="1756410"/>
          </a:xfrm>
          <a:prstGeom prst="rect">
            <a:avLst/>
          </a:prstGeom>
        </p:spPr>
      </p:pic>
    </p:spTree>
    <p:extLst>
      <p:ext uri="{BB962C8B-B14F-4D97-AF65-F5344CB8AC3E}">
        <p14:creationId xmlns:p14="http://schemas.microsoft.com/office/powerpoint/2010/main" val="318696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C4B19-87AE-805A-9CA2-7919481229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46C42C-D5B7-F583-045C-E67E199AA95F}"/>
              </a:ext>
            </a:extLst>
          </p:cNvPr>
          <p:cNvSpPr>
            <a:spLocks noGrp="1"/>
          </p:cNvSpPr>
          <p:nvPr>
            <p:ph type="ctrTitle"/>
          </p:nvPr>
        </p:nvSpPr>
        <p:spPr>
          <a:xfrm>
            <a:off x="120015" y="618525"/>
            <a:ext cx="11951970" cy="2053771"/>
          </a:xfrm>
        </p:spPr>
        <p:txBody>
          <a:bodyPr>
            <a:noAutofit/>
          </a:bodyPr>
          <a:lstStyle/>
          <a:p>
            <a:r>
              <a:rPr lang="en-US" sz="4800" dirty="0"/>
              <a:t>Classroom learning dynamics using a cellular automata spatiotemporal model comparing peer instruction and traditional instruction</a:t>
            </a:r>
            <a:endParaRPr lang="en-PH" sz="4800" dirty="0"/>
          </a:p>
        </p:txBody>
      </p:sp>
      <p:sp>
        <p:nvSpPr>
          <p:cNvPr id="3" name="Subtitle 2">
            <a:extLst>
              <a:ext uri="{FF2B5EF4-FFF2-40B4-BE49-F238E27FC236}">
                <a16:creationId xmlns:a16="http://schemas.microsoft.com/office/drawing/2014/main" id="{1C63AE91-DE9B-6EAB-18DD-448B6E0505BD}"/>
              </a:ext>
            </a:extLst>
          </p:cNvPr>
          <p:cNvSpPr>
            <a:spLocks noGrp="1"/>
          </p:cNvSpPr>
          <p:nvPr>
            <p:ph type="subTitle" idx="1"/>
          </p:nvPr>
        </p:nvSpPr>
        <p:spPr/>
        <p:txBody>
          <a:bodyPr>
            <a:normAutofit/>
          </a:bodyPr>
          <a:lstStyle/>
          <a:p>
            <a:r>
              <a:rPr lang="en-PH" dirty="0"/>
              <a:t>Instrumentation Physics Laboratory</a:t>
            </a:r>
          </a:p>
          <a:p>
            <a:r>
              <a:rPr lang="en-PH" dirty="0"/>
              <a:t>AY 2024-2025 1</a:t>
            </a:r>
            <a:r>
              <a:rPr lang="en-PH" baseline="30000" dirty="0"/>
              <a:t>st</a:t>
            </a:r>
            <a:r>
              <a:rPr lang="en-PH" dirty="0"/>
              <a:t> Sem Progress Report</a:t>
            </a:r>
          </a:p>
          <a:p>
            <a:r>
              <a:rPr lang="en-PH" dirty="0"/>
              <a:t>November 4, 2024</a:t>
            </a:r>
          </a:p>
        </p:txBody>
      </p:sp>
      <p:sp>
        <p:nvSpPr>
          <p:cNvPr id="4" name="Text Placeholder 3">
            <a:extLst>
              <a:ext uri="{FF2B5EF4-FFF2-40B4-BE49-F238E27FC236}">
                <a16:creationId xmlns:a16="http://schemas.microsoft.com/office/drawing/2014/main" id="{875C967F-C2C7-BD0F-2237-C7DE133EC0B0}"/>
              </a:ext>
            </a:extLst>
          </p:cNvPr>
          <p:cNvSpPr>
            <a:spLocks noGrp="1"/>
          </p:cNvSpPr>
          <p:nvPr>
            <p:ph type="body" sz="quarter" idx="10"/>
          </p:nvPr>
        </p:nvSpPr>
        <p:spPr/>
        <p:txBody>
          <a:bodyPr numCol="2">
            <a:normAutofit/>
          </a:bodyPr>
          <a:lstStyle/>
          <a:p>
            <a:pPr algn="l"/>
            <a:r>
              <a:rPr lang="en-PH" b="1" dirty="0"/>
              <a:t>Sy, Clarence Ioakim T.</a:t>
            </a:r>
          </a:p>
          <a:p>
            <a:pPr algn="l"/>
            <a:r>
              <a:rPr lang="en-PH" dirty="0"/>
              <a:t>BS4+ Applied Physics</a:t>
            </a:r>
          </a:p>
          <a:p>
            <a:pPr algn="l"/>
            <a:endParaRPr lang="en-PH" dirty="0"/>
          </a:p>
          <a:p>
            <a:pPr algn="l"/>
            <a:r>
              <a:rPr lang="en-PH" b="1" dirty="0"/>
              <a:t>Adviser: Dr. </a:t>
            </a:r>
            <a:r>
              <a:rPr lang="en-PH" b="1" dirty="0" err="1"/>
              <a:t>Johnrob</a:t>
            </a:r>
            <a:r>
              <a:rPr lang="en-PH" b="1" dirty="0"/>
              <a:t> </a:t>
            </a:r>
            <a:r>
              <a:rPr lang="en-PH" b="1" dirty="0" err="1"/>
              <a:t>Bantang</a:t>
            </a:r>
            <a:endParaRPr lang="en-PH" b="1" dirty="0"/>
          </a:p>
          <a:p>
            <a:pPr algn="l"/>
            <a:r>
              <a:rPr lang="en-PH" dirty="0"/>
              <a:t>Complexity Science Group</a:t>
            </a:r>
          </a:p>
        </p:txBody>
      </p:sp>
      <p:sp>
        <p:nvSpPr>
          <p:cNvPr id="5" name="Text Placeholder 4">
            <a:extLst>
              <a:ext uri="{FF2B5EF4-FFF2-40B4-BE49-F238E27FC236}">
                <a16:creationId xmlns:a16="http://schemas.microsoft.com/office/drawing/2014/main" id="{104DAC9B-0298-5367-45A5-095252AA145E}"/>
              </a:ext>
            </a:extLst>
          </p:cNvPr>
          <p:cNvSpPr>
            <a:spLocks noGrp="1"/>
          </p:cNvSpPr>
          <p:nvPr>
            <p:ph type="body" sz="quarter" idx="12"/>
          </p:nvPr>
        </p:nvSpPr>
        <p:spPr/>
        <p:txBody>
          <a:bodyPr/>
          <a:lstStyle/>
          <a:p>
            <a:endParaRPr lang="en-PH" dirty="0"/>
          </a:p>
        </p:txBody>
      </p:sp>
    </p:spTree>
    <p:extLst>
      <p:ext uri="{BB962C8B-B14F-4D97-AF65-F5344CB8AC3E}">
        <p14:creationId xmlns:p14="http://schemas.microsoft.com/office/powerpoint/2010/main" val="2694430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A236B-4515-38CE-ED98-63079843C37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1DB3E94-16C7-17E9-750E-3E7949DC8CAE}"/>
                  </a:ext>
                </a:extLst>
              </p:cNvPr>
              <p:cNvSpPr>
                <a:spLocks noGrp="1"/>
              </p:cNvSpPr>
              <p:nvPr>
                <p:ph type="title"/>
              </p:nvPr>
            </p:nvSpPr>
            <p:spPr/>
            <p:txBody>
              <a:bodyPr>
                <a:normAutofit/>
              </a:bodyPr>
              <a:lstStyle/>
              <a:p>
                <a:r>
                  <a:rPr lang="en-PH" sz="4800" dirty="0"/>
                  <a:t>Heterogenous student learning rate </a:t>
                </a:r>
                <a14:m>
                  <m:oMath xmlns:m="http://schemas.openxmlformats.org/officeDocument/2006/math">
                    <m:r>
                      <a:rPr lang="en-PH" sz="4800" b="0" i="1" smtClean="0">
                        <a:latin typeface="Cambria Math" panose="02040503050406030204" pitchFamily="18" charset="0"/>
                      </a:rPr>
                      <m:t>(</m:t>
                    </m:r>
                    <m:r>
                      <a:rPr lang="en-PH" sz="4800" b="0" i="1" smtClean="0">
                        <a:latin typeface="Cambria Math" panose="02040503050406030204" pitchFamily="18" charset="0"/>
                      </a:rPr>
                      <m:t>𝜆</m:t>
                    </m:r>
                    <m:r>
                      <a:rPr lang="en-PH" sz="4800" b="0" i="1" smtClean="0">
                        <a:latin typeface="Cambria Math" panose="02040503050406030204" pitchFamily="18" charset="0"/>
                      </a:rPr>
                      <m:t>)</m:t>
                    </m:r>
                  </m:oMath>
                </a14:m>
                <a:endParaRPr lang="en-PH" sz="4800" dirty="0"/>
              </a:p>
            </p:txBody>
          </p:sp>
        </mc:Choice>
        <mc:Fallback xmlns="">
          <p:sp>
            <p:nvSpPr>
              <p:cNvPr id="2" name="Title 1">
                <a:extLst>
                  <a:ext uri="{FF2B5EF4-FFF2-40B4-BE49-F238E27FC236}">
                    <a16:creationId xmlns:a16="http://schemas.microsoft.com/office/drawing/2014/main" id="{E1DB3E94-16C7-17E9-750E-3E7949DC8CAE}"/>
                  </a:ext>
                </a:extLst>
              </p:cNvPr>
              <p:cNvSpPr>
                <a:spLocks noGrp="1" noRot="1" noChangeAspect="1" noMove="1" noResize="1" noEditPoints="1" noAdjustHandles="1" noChangeArrowheads="1" noChangeShapeType="1" noTextEdit="1"/>
              </p:cNvSpPr>
              <p:nvPr>
                <p:ph type="title"/>
              </p:nvPr>
            </p:nvSpPr>
            <p:spPr>
              <a:blipFill>
                <a:blip r:embed="rId2"/>
                <a:stretch>
                  <a:fillRect l="-2747" b="-20000"/>
                </a:stretch>
              </a:blipFill>
            </p:spPr>
            <p:txBody>
              <a:bodyPr/>
              <a:lstStyle/>
              <a:p>
                <a:r>
                  <a:rPr lang="en-PH">
                    <a:noFill/>
                  </a:rPr>
                  <a:t> </a:t>
                </a:r>
              </a:p>
            </p:txBody>
          </p:sp>
        </mc:Fallback>
      </mc:AlternateContent>
      <p:sp>
        <p:nvSpPr>
          <p:cNvPr id="3" name="Slide Number Placeholder 2">
            <a:extLst>
              <a:ext uri="{FF2B5EF4-FFF2-40B4-BE49-F238E27FC236}">
                <a16:creationId xmlns:a16="http://schemas.microsoft.com/office/drawing/2014/main" id="{045EBB37-68D2-9414-0A12-5A1B597595F6}"/>
              </a:ext>
            </a:extLst>
          </p:cNvPr>
          <p:cNvSpPr>
            <a:spLocks noGrp="1"/>
          </p:cNvSpPr>
          <p:nvPr>
            <p:ph type="sldNum" sz="quarter" idx="12"/>
          </p:nvPr>
        </p:nvSpPr>
        <p:spPr/>
        <p:txBody>
          <a:bodyPr/>
          <a:lstStyle/>
          <a:p>
            <a:fld id="{32177519-FDB5-46C8-A273-662D2447F0A4}" type="slidenum">
              <a:rPr lang="en-PH" smtClean="0"/>
              <a:t>21</a:t>
            </a:fld>
            <a:endParaRPr lang="en-PH"/>
          </a:p>
        </p:txBody>
      </p:sp>
      <p:sp>
        <p:nvSpPr>
          <p:cNvPr id="4" name="Footer Placeholder 3">
            <a:extLst>
              <a:ext uri="{FF2B5EF4-FFF2-40B4-BE49-F238E27FC236}">
                <a16:creationId xmlns:a16="http://schemas.microsoft.com/office/drawing/2014/main" id="{6E7BDC3F-6DB6-9977-1D47-AEA074F759C2}"/>
              </a:ext>
            </a:extLst>
          </p:cNvPr>
          <p:cNvSpPr>
            <a:spLocks noGrp="1"/>
          </p:cNvSpPr>
          <p:nvPr>
            <p:ph type="ftr" sz="quarter" idx="3"/>
          </p:nvPr>
        </p:nvSpPr>
        <p:spPr/>
        <p:txBody>
          <a:bodyPr/>
          <a:lstStyle/>
          <a:p>
            <a:endParaRPr lang="en-PH" dirty="0"/>
          </a:p>
        </p:txBody>
      </p:sp>
      <p:sp>
        <p:nvSpPr>
          <p:cNvPr id="5" name="Date Placeholder 4">
            <a:extLst>
              <a:ext uri="{FF2B5EF4-FFF2-40B4-BE49-F238E27FC236}">
                <a16:creationId xmlns:a16="http://schemas.microsoft.com/office/drawing/2014/main" id="{CACA4343-154C-0C2A-7A17-5F2CBC9F2990}"/>
              </a:ext>
            </a:extLst>
          </p:cNvPr>
          <p:cNvSpPr>
            <a:spLocks noGrp="1"/>
          </p:cNvSpPr>
          <p:nvPr>
            <p:ph type="dt" sz="half" idx="2"/>
          </p:nvPr>
        </p:nvSpPr>
        <p:spPr/>
        <p:txBody>
          <a:bodyPr/>
          <a:lstStyle/>
          <a:p>
            <a:r>
              <a:rPr lang="en-US"/>
              <a:t>2024.11.04</a:t>
            </a:r>
            <a:endParaRPr lang="en-PH"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F8260ECE-A09B-640C-B0F3-AD4E13399718}"/>
                  </a:ext>
                </a:extLst>
              </p:cNvPr>
              <p:cNvSpPr>
                <a:spLocks noGrp="1"/>
              </p:cNvSpPr>
              <p:nvPr>
                <p:ph type="body" sz="quarter" idx="13"/>
              </p:nvPr>
            </p:nvSpPr>
            <p:spPr>
              <a:xfrm>
                <a:off x="1103687" y="3128286"/>
                <a:ext cx="9983414" cy="2748640"/>
              </a:xfrm>
            </p:spPr>
            <p:txBody>
              <a:bodyPr>
                <a:noAutofit/>
              </a:bodyPr>
              <a:lstStyle/>
              <a:p>
                <a:pPr marL="0" indent="0">
                  <a:buNone/>
                </a:pPr>
                <a14:m>
                  <m:oMathPara xmlns:m="http://schemas.openxmlformats.org/officeDocument/2006/math">
                    <m:oMathParaPr>
                      <m:jc m:val="centerGroup"/>
                    </m:oMathParaPr>
                    <m:oMath xmlns:m="http://schemas.openxmlformats.org/officeDocument/2006/math">
                      <m:sSub>
                        <m:sSubPr>
                          <m:ctrlPr>
                            <a:rPr lang="en-PH" sz="3200" i="1" smtClean="0">
                              <a:latin typeface="Cambria Math" panose="02040503050406030204" pitchFamily="18" charset="0"/>
                            </a:rPr>
                          </m:ctrlPr>
                        </m:sSubPr>
                        <m:e>
                          <m:r>
                            <a:rPr lang="en-PH" sz="3200" i="1">
                              <a:latin typeface="Cambria Math" panose="02040503050406030204" pitchFamily="18" charset="0"/>
                            </a:rPr>
                            <m:t>𝑃</m:t>
                          </m:r>
                        </m:e>
                        <m:sub>
                          <m:r>
                            <a:rPr lang="en-PH" sz="3200" i="1">
                              <a:latin typeface="Cambria Math" panose="02040503050406030204" pitchFamily="18" charset="0"/>
                            </a:rPr>
                            <m:t>𝑖𝑗</m:t>
                          </m:r>
                        </m:sub>
                      </m:sSub>
                      <m:r>
                        <a:rPr lang="en-PH" sz="3200" i="1">
                          <a:latin typeface="Cambria Math" panose="02040503050406030204" pitchFamily="18" charset="0"/>
                        </a:rPr>
                        <m:t>=1 −</m:t>
                      </m:r>
                      <m:nary>
                        <m:naryPr>
                          <m:chr m:val="∏"/>
                          <m:supHide m:val="on"/>
                          <m:ctrlPr>
                            <a:rPr lang="en-PH" sz="3200" i="1">
                              <a:latin typeface="Cambria Math" panose="02040503050406030204" pitchFamily="18" charset="0"/>
                            </a:rPr>
                          </m:ctrlPr>
                        </m:naryPr>
                        <m:sub>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𝑖</m:t>
                          </m:r>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𝑗</m:t>
                          </m:r>
                        </m:sub>
                        <m:sup/>
                        <m:e>
                          <m:r>
                            <a:rPr lang="en-PH" sz="3200" i="1">
                              <a:latin typeface="Cambria Math" panose="02040503050406030204" pitchFamily="18" charset="0"/>
                            </a:rPr>
                            <m:t>[1−</m:t>
                          </m:r>
                          <m:sSub>
                            <m:sSubPr>
                              <m:ctrlPr>
                                <a:rPr lang="en-PH" sz="3200" i="1">
                                  <a:latin typeface="Cambria Math" panose="02040503050406030204" pitchFamily="18" charset="0"/>
                                </a:rPr>
                              </m:ctrlPr>
                            </m:sSubPr>
                            <m:e>
                              <m:r>
                                <a:rPr lang="en-PH" sz="3200" i="1">
                                  <a:latin typeface="Cambria Math" panose="02040503050406030204" pitchFamily="18" charset="0"/>
                                </a:rPr>
                                <m:t>(</m:t>
                              </m:r>
                              <m:r>
                                <a:rPr lang="en-PH" sz="3200" i="1">
                                  <a:latin typeface="Cambria Math" panose="02040503050406030204" pitchFamily="18" charset="0"/>
                                </a:rPr>
                                <m:t>𝜆</m:t>
                              </m:r>
                            </m:e>
                            <m:sub>
                              <m:r>
                                <a:rPr lang="en-PH" sz="3200" i="1">
                                  <a:latin typeface="Cambria Math" panose="02040503050406030204" pitchFamily="18" charset="0"/>
                                </a:rPr>
                                <m:t>𝑖𝑗</m:t>
                              </m:r>
                            </m:sub>
                          </m:sSub>
                          <m:r>
                            <a:rPr lang="en-PH" sz="3200" i="1">
                              <a:latin typeface="Cambria Math" panose="02040503050406030204" pitchFamily="18" charset="0"/>
                            </a:rPr>
                            <m:t>)(</m:t>
                          </m:r>
                          <m:sSub>
                            <m:sSubPr>
                              <m:ctrlPr>
                                <a:rPr lang="en-PH" sz="3200" i="1">
                                  <a:latin typeface="Cambria Math" panose="02040503050406030204" pitchFamily="18" charset="0"/>
                                </a:rPr>
                              </m:ctrlPr>
                            </m:sSubPr>
                            <m:e>
                              <m:r>
                                <a:rPr lang="en-PH" sz="3200" i="1">
                                  <a:latin typeface="Cambria Math" panose="02040503050406030204" pitchFamily="18" charset="0"/>
                                </a:rPr>
                                <m:t>𝜌</m:t>
                              </m:r>
                            </m:e>
                            <m:sub>
                              <m:r>
                                <a:rPr lang="en-PH" sz="3200" i="1">
                                  <a:latin typeface="Cambria Math" panose="02040503050406030204" pitchFamily="18" charset="0"/>
                                </a:rPr>
                                <m:t>𝑖</m:t>
                              </m:r>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𝑖</m:t>
                              </m:r>
                              <m:r>
                                <a:rPr lang="en-PH" sz="3200" i="1">
                                  <a:latin typeface="Cambria Math" panose="02040503050406030204" pitchFamily="18" charset="0"/>
                                </a:rPr>
                                <m:t>, </m:t>
                              </m:r>
                              <m:r>
                                <a:rPr lang="en-PH" sz="3200" i="1">
                                  <a:latin typeface="Cambria Math" panose="02040503050406030204" pitchFamily="18" charset="0"/>
                                </a:rPr>
                                <m:t>𝑗</m:t>
                              </m:r>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𝑗</m:t>
                              </m:r>
                            </m:sub>
                          </m:sSub>
                          <m:r>
                            <a:rPr lang="en-PH" sz="3200" i="1">
                              <a:latin typeface="Cambria Math" panose="02040503050406030204" pitchFamily="18" charset="0"/>
                            </a:rPr>
                            <m:t>)(</m:t>
                          </m:r>
                          <m:sSub>
                            <m:sSubPr>
                              <m:ctrlPr>
                                <a:rPr lang="en-PH" sz="3200" i="1">
                                  <a:latin typeface="Cambria Math" panose="02040503050406030204" pitchFamily="18" charset="0"/>
                                </a:rPr>
                              </m:ctrlPr>
                            </m:sSubPr>
                            <m:e>
                              <m:r>
                                <a:rPr lang="en-PH" sz="3200" i="1">
                                  <a:latin typeface="Cambria Math" panose="02040503050406030204" pitchFamily="18" charset="0"/>
                                </a:rPr>
                                <m:t>𝑠</m:t>
                              </m:r>
                            </m:e>
                            <m:sub>
                              <m:r>
                                <a:rPr lang="en-PH" sz="3200" i="1">
                                  <a:latin typeface="Cambria Math" panose="02040503050406030204" pitchFamily="18" charset="0"/>
                                </a:rPr>
                                <m:t>𝑖</m:t>
                              </m:r>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𝑖</m:t>
                              </m:r>
                              <m:r>
                                <a:rPr lang="en-PH" sz="3200" i="1">
                                  <a:latin typeface="Cambria Math" panose="02040503050406030204" pitchFamily="18" charset="0"/>
                                </a:rPr>
                                <m:t>, </m:t>
                              </m:r>
                              <m:r>
                                <a:rPr lang="en-PH" sz="3200" i="1">
                                  <a:latin typeface="Cambria Math" panose="02040503050406030204" pitchFamily="18" charset="0"/>
                                </a:rPr>
                                <m:t>𝑗</m:t>
                              </m:r>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𝑗</m:t>
                              </m:r>
                            </m:sub>
                          </m:sSub>
                          <m:r>
                            <a:rPr lang="en-PH" sz="3200" i="1">
                              <a:latin typeface="Cambria Math" panose="02040503050406030204" pitchFamily="18" charset="0"/>
                            </a:rPr>
                            <m:t>)]</m:t>
                          </m:r>
                        </m:e>
                      </m:nary>
                    </m:oMath>
                  </m:oMathPara>
                </a14:m>
                <a:endParaRPr lang="en-PH" sz="2400" dirty="0"/>
              </a:p>
              <a:p>
                <a:pPr marL="0" indent="0">
                  <a:buNone/>
                </a:pPr>
                <a:endParaRPr lang="en-PH" sz="3200" b="0" i="1" dirty="0">
                  <a:latin typeface="Cambria Math" panose="02040503050406030204" pitchFamily="18" charset="0"/>
                </a:endParaRPr>
              </a:p>
            </p:txBody>
          </p:sp>
        </mc:Choice>
        <mc:Fallback xmlns="">
          <p:sp>
            <p:nvSpPr>
              <p:cNvPr id="6" name="Text Placeholder 5">
                <a:extLst>
                  <a:ext uri="{FF2B5EF4-FFF2-40B4-BE49-F238E27FC236}">
                    <a16:creationId xmlns:a16="http://schemas.microsoft.com/office/drawing/2014/main" id="{F8260ECE-A09B-640C-B0F3-AD4E13399718}"/>
                  </a:ext>
                </a:extLst>
              </p:cNvPr>
              <p:cNvSpPr>
                <a:spLocks noGrp="1" noRot="1" noChangeAspect="1" noMove="1" noResize="1" noEditPoints="1" noAdjustHandles="1" noChangeArrowheads="1" noChangeShapeType="1" noTextEdit="1"/>
              </p:cNvSpPr>
              <p:nvPr>
                <p:ph type="body" sz="quarter" idx="13"/>
              </p:nvPr>
            </p:nvSpPr>
            <p:spPr>
              <a:xfrm>
                <a:off x="1103687" y="3128286"/>
                <a:ext cx="9983414" cy="2748640"/>
              </a:xfrm>
              <a:blipFill>
                <a:blip r:embed="rId3"/>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58A437-F568-A096-E651-242CBF99C737}"/>
                  </a:ext>
                </a:extLst>
              </p:cNvPr>
              <p:cNvSpPr txBox="1"/>
              <p:nvPr/>
            </p:nvSpPr>
            <p:spPr>
              <a:xfrm>
                <a:off x="3077488" y="4873124"/>
                <a:ext cx="6035812" cy="491417"/>
              </a:xfrm>
              <a:prstGeom prst="rect">
                <a:avLst/>
              </a:prstGeom>
              <a:noFill/>
            </p:spPr>
            <p:txBody>
              <a:bodyPr wrap="square" rtlCol="0">
                <a:spAutoFit/>
              </a:bodyPr>
              <a:lstStyle/>
              <a:p>
                <a:pPr marL="0" indent="0">
                  <a:buNone/>
                </a:pPr>
                <a14:m>
                  <m:oMath xmlns:m="http://schemas.openxmlformats.org/officeDocument/2006/math">
                    <m:sSub>
                      <m:sSubPr>
                        <m:ctrlPr>
                          <a:rPr lang="en-PH" sz="2400" b="0" i="1" smtClean="0">
                            <a:latin typeface="Cambria Math" panose="02040503050406030204" pitchFamily="18" charset="0"/>
                          </a:rPr>
                        </m:ctrlPr>
                      </m:sSubPr>
                      <m:e>
                        <m:r>
                          <a:rPr lang="en-PH" sz="2400" b="0" i="1" smtClean="0">
                            <a:latin typeface="Cambria Math" panose="02040503050406030204" pitchFamily="18" charset="0"/>
                          </a:rPr>
                          <m:t>𝜆</m:t>
                        </m:r>
                      </m:e>
                      <m:sub>
                        <m:r>
                          <a:rPr lang="en-PH" sz="2400" b="0" i="1" smtClean="0">
                            <a:latin typeface="Cambria Math" panose="02040503050406030204" pitchFamily="18" charset="0"/>
                          </a:rPr>
                          <m:t>𝑖𝑗</m:t>
                        </m:r>
                      </m:sub>
                    </m:sSub>
                    <m:r>
                      <a:rPr lang="en-PH" sz="2400" b="0" i="1" smtClean="0">
                        <a:latin typeface="Cambria Math" panose="02040503050406030204" pitchFamily="18" charset="0"/>
                      </a:rPr>
                      <m:t>=</m:t>
                    </m:r>
                    <m:sSub>
                      <m:sSubPr>
                        <m:ctrlPr>
                          <a:rPr lang="en-PH" sz="2400" b="0" i="1" smtClean="0">
                            <a:latin typeface="Cambria Math" panose="02040503050406030204" pitchFamily="18" charset="0"/>
                          </a:rPr>
                        </m:ctrlPr>
                      </m:sSubPr>
                      <m:e>
                        <m:r>
                          <a:rPr lang="en-PH" sz="2400" b="0" i="1" smtClean="0">
                            <a:latin typeface="Cambria Math" panose="02040503050406030204" pitchFamily="18" charset="0"/>
                          </a:rPr>
                          <m:t>𝜆</m:t>
                        </m:r>
                      </m:e>
                      <m:sub>
                        <m:r>
                          <a:rPr lang="en-PH" sz="2400" b="0" i="1" smtClean="0">
                            <a:latin typeface="Cambria Math" panose="02040503050406030204" pitchFamily="18" charset="0"/>
                          </a:rPr>
                          <m:t>0</m:t>
                        </m:r>
                      </m:sub>
                    </m:sSub>
                  </m:oMath>
                </a14:m>
                <a:r>
                  <a:rPr lang="en-PH" sz="2400" dirty="0"/>
                  <a:t>		</a:t>
                </a:r>
                <a14:m>
                  <m:oMath xmlns:m="http://schemas.openxmlformats.org/officeDocument/2006/math">
                    <m:sSub>
                      <m:sSubPr>
                        <m:ctrlPr>
                          <a:rPr lang="en-PH" sz="2400" b="0" i="1" smtClean="0">
                            <a:latin typeface="Cambria Math" panose="02040503050406030204" pitchFamily="18" charset="0"/>
                          </a:rPr>
                        </m:ctrlPr>
                      </m:sSubPr>
                      <m:e>
                        <m:r>
                          <a:rPr lang="en-PH" sz="2400" b="0" i="1" smtClean="0">
                            <a:latin typeface="Cambria Math" panose="02040503050406030204" pitchFamily="18" charset="0"/>
                          </a:rPr>
                          <m:t>𝜆</m:t>
                        </m:r>
                      </m:e>
                      <m:sub>
                        <m:r>
                          <a:rPr lang="en-PH" sz="2400" b="0" i="1" smtClean="0">
                            <a:latin typeface="Cambria Math" panose="02040503050406030204" pitchFamily="18" charset="0"/>
                          </a:rPr>
                          <m:t>0</m:t>
                        </m:r>
                      </m:sub>
                    </m:sSub>
                    <m:r>
                      <a:rPr lang="en-PH" sz="2400" b="0" i="1" smtClean="0">
                        <a:latin typeface="Cambria Math" panose="02040503050406030204" pitchFamily="18" charset="0"/>
                      </a:rPr>
                      <m:t>∈{0.1, 0.2, …0.9, 1.0}</m:t>
                    </m:r>
                  </m:oMath>
                </a14:m>
                <a:endParaRPr lang="en-PH" sz="2400" dirty="0"/>
              </a:p>
            </p:txBody>
          </p:sp>
        </mc:Choice>
        <mc:Fallback xmlns="">
          <p:sp>
            <p:nvSpPr>
              <p:cNvPr id="7" name="TextBox 6">
                <a:extLst>
                  <a:ext uri="{FF2B5EF4-FFF2-40B4-BE49-F238E27FC236}">
                    <a16:creationId xmlns:a16="http://schemas.microsoft.com/office/drawing/2014/main" id="{5C58A437-F568-A096-E651-242CBF99C737}"/>
                  </a:ext>
                </a:extLst>
              </p:cNvPr>
              <p:cNvSpPr txBox="1">
                <a:spLocks noRot="1" noChangeAspect="1" noMove="1" noResize="1" noEditPoints="1" noAdjustHandles="1" noChangeArrowheads="1" noChangeShapeType="1" noTextEdit="1"/>
              </p:cNvSpPr>
              <p:nvPr/>
            </p:nvSpPr>
            <p:spPr>
              <a:xfrm>
                <a:off x="3077488" y="4873124"/>
                <a:ext cx="6035812" cy="491417"/>
              </a:xfrm>
              <a:prstGeom prst="rect">
                <a:avLst/>
              </a:prstGeom>
              <a:blipFill>
                <a:blip r:embed="rId4"/>
                <a:stretch>
                  <a:fillRect l="-303" r="-808" b="-11111"/>
                </a:stretch>
              </a:blipFill>
            </p:spPr>
            <p:txBody>
              <a:bodyPr/>
              <a:lstStyle/>
              <a:p>
                <a:r>
                  <a:rPr lang="en-PH">
                    <a:noFill/>
                  </a:rPr>
                  <a:t> </a:t>
                </a:r>
              </a:p>
            </p:txBody>
          </p:sp>
        </mc:Fallback>
      </mc:AlternateContent>
    </p:spTree>
    <p:extLst>
      <p:ext uri="{BB962C8B-B14F-4D97-AF65-F5344CB8AC3E}">
        <p14:creationId xmlns:p14="http://schemas.microsoft.com/office/powerpoint/2010/main" val="1690520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54587-471E-A0DA-202D-974683A37E8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A098DDF-BF75-0232-0ACC-93A63E85246F}"/>
                  </a:ext>
                </a:extLst>
              </p:cNvPr>
              <p:cNvSpPr>
                <a:spLocks noGrp="1"/>
              </p:cNvSpPr>
              <p:nvPr>
                <p:ph type="title"/>
              </p:nvPr>
            </p:nvSpPr>
            <p:spPr/>
            <p:txBody>
              <a:bodyPr>
                <a:normAutofit/>
              </a:bodyPr>
              <a:lstStyle/>
              <a:p>
                <a:r>
                  <a:rPr lang="en-PH" sz="4800" dirty="0"/>
                  <a:t>Heterogenous student learning rate </a:t>
                </a:r>
                <a14:m>
                  <m:oMath xmlns:m="http://schemas.openxmlformats.org/officeDocument/2006/math">
                    <m:r>
                      <a:rPr lang="en-PH" sz="4800" b="0" i="1" smtClean="0">
                        <a:latin typeface="Cambria Math" panose="02040503050406030204" pitchFamily="18" charset="0"/>
                      </a:rPr>
                      <m:t>(</m:t>
                    </m:r>
                    <m:r>
                      <a:rPr lang="en-PH" sz="4800" b="0" i="1" smtClean="0">
                        <a:latin typeface="Cambria Math" panose="02040503050406030204" pitchFamily="18" charset="0"/>
                      </a:rPr>
                      <m:t>𝜆</m:t>
                    </m:r>
                    <m:r>
                      <a:rPr lang="en-PH" sz="4800" b="0" i="1" smtClean="0">
                        <a:latin typeface="Cambria Math" panose="02040503050406030204" pitchFamily="18" charset="0"/>
                      </a:rPr>
                      <m:t>)</m:t>
                    </m:r>
                  </m:oMath>
                </a14:m>
                <a:endParaRPr lang="en-PH" sz="4800" dirty="0"/>
              </a:p>
            </p:txBody>
          </p:sp>
        </mc:Choice>
        <mc:Fallback xmlns="">
          <p:sp>
            <p:nvSpPr>
              <p:cNvPr id="2" name="Title 1">
                <a:extLst>
                  <a:ext uri="{FF2B5EF4-FFF2-40B4-BE49-F238E27FC236}">
                    <a16:creationId xmlns:a16="http://schemas.microsoft.com/office/drawing/2014/main" id="{5A098DDF-BF75-0232-0ACC-93A63E85246F}"/>
                  </a:ext>
                </a:extLst>
              </p:cNvPr>
              <p:cNvSpPr>
                <a:spLocks noGrp="1" noRot="1" noChangeAspect="1" noMove="1" noResize="1" noEditPoints="1" noAdjustHandles="1" noChangeArrowheads="1" noChangeShapeType="1" noTextEdit="1"/>
              </p:cNvSpPr>
              <p:nvPr>
                <p:ph type="title"/>
              </p:nvPr>
            </p:nvSpPr>
            <p:spPr>
              <a:blipFill>
                <a:blip r:embed="rId2"/>
                <a:stretch>
                  <a:fillRect l="-2747" b="-20000"/>
                </a:stretch>
              </a:blipFill>
            </p:spPr>
            <p:txBody>
              <a:bodyPr/>
              <a:lstStyle/>
              <a:p>
                <a:r>
                  <a:rPr lang="en-PH">
                    <a:noFill/>
                  </a:rPr>
                  <a:t> </a:t>
                </a:r>
              </a:p>
            </p:txBody>
          </p:sp>
        </mc:Fallback>
      </mc:AlternateContent>
      <p:sp>
        <p:nvSpPr>
          <p:cNvPr id="3" name="Slide Number Placeholder 2">
            <a:extLst>
              <a:ext uri="{FF2B5EF4-FFF2-40B4-BE49-F238E27FC236}">
                <a16:creationId xmlns:a16="http://schemas.microsoft.com/office/drawing/2014/main" id="{A1E24ABE-9EE0-8B26-5E9C-E31883F58FF6}"/>
              </a:ext>
            </a:extLst>
          </p:cNvPr>
          <p:cNvSpPr>
            <a:spLocks noGrp="1"/>
          </p:cNvSpPr>
          <p:nvPr>
            <p:ph type="sldNum" sz="quarter" idx="12"/>
          </p:nvPr>
        </p:nvSpPr>
        <p:spPr/>
        <p:txBody>
          <a:bodyPr/>
          <a:lstStyle/>
          <a:p>
            <a:fld id="{32177519-FDB5-46C8-A273-662D2447F0A4}" type="slidenum">
              <a:rPr lang="en-PH" smtClean="0"/>
              <a:t>22</a:t>
            </a:fld>
            <a:endParaRPr lang="en-PH"/>
          </a:p>
        </p:txBody>
      </p:sp>
      <p:sp>
        <p:nvSpPr>
          <p:cNvPr id="4" name="Footer Placeholder 3">
            <a:extLst>
              <a:ext uri="{FF2B5EF4-FFF2-40B4-BE49-F238E27FC236}">
                <a16:creationId xmlns:a16="http://schemas.microsoft.com/office/drawing/2014/main" id="{47AD3E08-C1AF-1153-DEC7-A00D22E7E49C}"/>
              </a:ext>
            </a:extLst>
          </p:cNvPr>
          <p:cNvSpPr>
            <a:spLocks noGrp="1"/>
          </p:cNvSpPr>
          <p:nvPr>
            <p:ph type="ftr" sz="quarter" idx="3"/>
          </p:nvPr>
        </p:nvSpPr>
        <p:spPr/>
        <p:txBody>
          <a:bodyPr/>
          <a:lstStyle/>
          <a:p>
            <a:endParaRPr lang="en-PH" dirty="0"/>
          </a:p>
        </p:txBody>
      </p:sp>
      <p:sp>
        <p:nvSpPr>
          <p:cNvPr id="5" name="Date Placeholder 4">
            <a:extLst>
              <a:ext uri="{FF2B5EF4-FFF2-40B4-BE49-F238E27FC236}">
                <a16:creationId xmlns:a16="http://schemas.microsoft.com/office/drawing/2014/main" id="{6533939E-A4C2-57CD-AF50-D33F86D97D6B}"/>
              </a:ext>
            </a:extLst>
          </p:cNvPr>
          <p:cNvSpPr>
            <a:spLocks noGrp="1"/>
          </p:cNvSpPr>
          <p:nvPr>
            <p:ph type="dt" sz="half" idx="2"/>
          </p:nvPr>
        </p:nvSpPr>
        <p:spPr/>
        <p:txBody>
          <a:bodyPr/>
          <a:lstStyle/>
          <a:p>
            <a:r>
              <a:rPr lang="en-US"/>
              <a:t>2024.11.04</a:t>
            </a:r>
            <a:endParaRPr lang="en-PH"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321EC1B3-3520-A4C5-CF7D-CE6C840ED95C}"/>
                  </a:ext>
                </a:extLst>
              </p:cNvPr>
              <p:cNvSpPr>
                <a:spLocks noGrp="1"/>
              </p:cNvSpPr>
              <p:nvPr>
                <p:ph type="body" sz="quarter" idx="13"/>
              </p:nvPr>
            </p:nvSpPr>
            <p:spPr>
              <a:xfrm>
                <a:off x="1103687" y="3128286"/>
                <a:ext cx="9983414" cy="2748640"/>
              </a:xfrm>
            </p:spPr>
            <p:txBody>
              <a:bodyPr>
                <a:noAutofit/>
              </a:bodyPr>
              <a:lstStyle/>
              <a:p>
                <a:pPr marL="0" indent="0">
                  <a:buNone/>
                </a:pPr>
                <a14:m>
                  <m:oMathPara xmlns:m="http://schemas.openxmlformats.org/officeDocument/2006/math">
                    <m:oMathParaPr>
                      <m:jc m:val="centerGroup"/>
                    </m:oMathParaPr>
                    <m:oMath xmlns:m="http://schemas.openxmlformats.org/officeDocument/2006/math">
                      <m:sSub>
                        <m:sSubPr>
                          <m:ctrlPr>
                            <a:rPr lang="en-PH" sz="3200" i="1" smtClean="0">
                              <a:latin typeface="Cambria Math" panose="02040503050406030204" pitchFamily="18" charset="0"/>
                            </a:rPr>
                          </m:ctrlPr>
                        </m:sSubPr>
                        <m:e>
                          <m:r>
                            <a:rPr lang="en-PH" sz="3200" i="1">
                              <a:latin typeface="Cambria Math" panose="02040503050406030204" pitchFamily="18" charset="0"/>
                            </a:rPr>
                            <m:t>𝑃</m:t>
                          </m:r>
                        </m:e>
                        <m:sub>
                          <m:r>
                            <a:rPr lang="en-PH" sz="3200" i="1">
                              <a:latin typeface="Cambria Math" panose="02040503050406030204" pitchFamily="18" charset="0"/>
                            </a:rPr>
                            <m:t>𝑖𝑗</m:t>
                          </m:r>
                        </m:sub>
                      </m:sSub>
                      <m:r>
                        <a:rPr lang="en-PH" sz="3200" i="1">
                          <a:latin typeface="Cambria Math" panose="02040503050406030204" pitchFamily="18" charset="0"/>
                        </a:rPr>
                        <m:t>=1 −</m:t>
                      </m:r>
                      <m:nary>
                        <m:naryPr>
                          <m:chr m:val="∏"/>
                          <m:supHide m:val="on"/>
                          <m:ctrlPr>
                            <a:rPr lang="en-PH" sz="3200" i="1">
                              <a:latin typeface="Cambria Math" panose="02040503050406030204" pitchFamily="18" charset="0"/>
                            </a:rPr>
                          </m:ctrlPr>
                        </m:naryPr>
                        <m:sub>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𝑖</m:t>
                          </m:r>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𝑗</m:t>
                          </m:r>
                        </m:sub>
                        <m:sup/>
                        <m:e>
                          <m:r>
                            <a:rPr lang="en-PH" sz="3200" i="1">
                              <a:latin typeface="Cambria Math" panose="02040503050406030204" pitchFamily="18" charset="0"/>
                            </a:rPr>
                            <m:t>[1−</m:t>
                          </m:r>
                          <m:sSub>
                            <m:sSubPr>
                              <m:ctrlPr>
                                <a:rPr lang="en-PH" sz="3200" i="1">
                                  <a:latin typeface="Cambria Math" panose="02040503050406030204" pitchFamily="18" charset="0"/>
                                </a:rPr>
                              </m:ctrlPr>
                            </m:sSubPr>
                            <m:e>
                              <m:r>
                                <a:rPr lang="en-PH" sz="3200" i="1">
                                  <a:latin typeface="Cambria Math" panose="02040503050406030204" pitchFamily="18" charset="0"/>
                                </a:rPr>
                                <m:t>(</m:t>
                              </m:r>
                              <m:r>
                                <a:rPr lang="en-PH" sz="3200" i="1">
                                  <a:latin typeface="Cambria Math" panose="02040503050406030204" pitchFamily="18" charset="0"/>
                                </a:rPr>
                                <m:t>𝜆</m:t>
                              </m:r>
                            </m:e>
                            <m:sub>
                              <m:r>
                                <a:rPr lang="en-PH" sz="3200" i="1">
                                  <a:latin typeface="Cambria Math" panose="02040503050406030204" pitchFamily="18" charset="0"/>
                                </a:rPr>
                                <m:t>𝑖𝑗</m:t>
                              </m:r>
                            </m:sub>
                          </m:sSub>
                          <m:r>
                            <a:rPr lang="en-PH" sz="3200" i="1">
                              <a:latin typeface="Cambria Math" panose="02040503050406030204" pitchFamily="18" charset="0"/>
                            </a:rPr>
                            <m:t>)(</m:t>
                          </m:r>
                          <m:sSub>
                            <m:sSubPr>
                              <m:ctrlPr>
                                <a:rPr lang="en-PH" sz="3200" i="1">
                                  <a:latin typeface="Cambria Math" panose="02040503050406030204" pitchFamily="18" charset="0"/>
                                </a:rPr>
                              </m:ctrlPr>
                            </m:sSubPr>
                            <m:e>
                              <m:r>
                                <a:rPr lang="en-PH" sz="3200" i="1">
                                  <a:latin typeface="Cambria Math" panose="02040503050406030204" pitchFamily="18" charset="0"/>
                                </a:rPr>
                                <m:t>𝜌</m:t>
                              </m:r>
                            </m:e>
                            <m:sub>
                              <m:r>
                                <a:rPr lang="en-PH" sz="3200" i="1">
                                  <a:latin typeface="Cambria Math" panose="02040503050406030204" pitchFamily="18" charset="0"/>
                                </a:rPr>
                                <m:t>𝑖</m:t>
                              </m:r>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𝑖</m:t>
                              </m:r>
                              <m:r>
                                <a:rPr lang="en-PH" sz="3200" i="1">
                                  <a:latin typeface="Cambria Math" panose="02040503050406030204" pitchFamily="18" charset="0"/>
                                </a:rPr>
                                <m:t>, </m:t>
                              </m:r>
                              <m:r>
                                <a:rPr lang="en-PH" sz="3200" i="1">
                                  <a:latin typeface="Cambria Math" panose="02040503050406030204" pitchFamily="18" charset="0"/>
                                </a:rPr>
                                <m:t>𝑗</m:t>
                              </m:r>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𝑗</m:t>
                              </m:r>
                            </m:sub>
                          </m:sSub>
                          <m:r>
                            <a:rPr lang="en-PH" sz="3200" i="1">
                              <a:latin typeface="Cambria Math" panose="02040503050406030204" pitchFamily="18" charset="0"/>
                            </a:rPr>
                            <m:t>)(</m:t>
                          </m:r>
                          <m:sSub>
                            <m:sSubPr>
                              <m:ctrlPr>
                                <a:rPr lang="en-PH" sz="3200" i="1">
                                  <a:latin typeface="Cambria Math" panose="02040503050406030204" pitchFamily="18" charset="0"/>
                                </a:rPr>
                              </m:ctrlPr>
                            </m:sSubPr>
                            <m:e>
                              <m:r>
                                <a:rPr lang="en-PH" sz="3200" i="1">
                                  <a:latin typeface="Cambria Math" panose="02040503050406030204" pitchFamily="18" charset="0"/>
                                </a:rPr>
                                <m:t>𝑠</m:t>
                              </m:r>
                            </m:e>
                            <m:sub>
                              <m:r>
                                <a:rPr lang="en-PH" sz="3200" i="1">
                                  <a:latin typeface="Cambria Math" panose="02040503050406030204" pitchFamily="18" charset="0"/>
                                </a:rPr>
                                <m:t>𝑖</m:t>
                              </m:r>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𝑖</m:t>
                              </m:r>
                              <m:r>
                                <a:rPr lang="en-PH" sz="3200" i="1">
                                  <a:latin typeface="Cambria Math" panose="02040503050406030204" pitchFamily="18" charset="0"/>
                                </a:rPr>
                                <m:t>, </m:t>
                              </m:r>
                              <m:r>
                                <a:rPr lang="en-PH" sz="3200" i="1">
                                  <a:latin typeface="Cambria Math" panose="02040503050406030204" pitchFamily="18" charset="0"/>
                                </a:rPr>
                                <m:t>𝑗</m:t>
                              </m:r>
                              <m:r>
                                <a:rPr lang="en-PH" sz="3200" i="1">
                                  <a:latin typeface="Cambria Math" panose="02040503050406030204" pitchFamily="18" charset="0"/>
                                </a:rPr>
                                <m:t>+</m:t>
                              </m:r>
                              <m:r>
                                <a:rPr lang="en-PH" sz="3200" i="1">
                                  <a:latin typeface="Cambria Math" panose="02040503050406030204" pitchFamily="18" charset="0"/>
                                </a:rPr>
                                <m:t>𝛿</m:t>
                              </m:r>
                              <m:r>
                                <a:rPr lang="en-PH" sz="3200" i="1">
                                  <a:latin typeface="Cambria Math" panose="02040503050406030204" pitchFamily="18" charset="0"/>
                                </a:rPr>
                                <m:t>𝑗</m:t>
                              </m:r>
                            </m:sub>
                          </m:sSub>
                          <m:r>
                            <a:rPr lang="en-PH" sz="3200" i="1">
                              <a:latin typeface="Cambria Math" panose="02040503050406030204" pitchFamily="18" charset="0"/>
                            </a:rPr>
                            <m:t>)]</m:t>
                          </m:r>
                        </m:e>
                      </m:nary>
                    </m:oMath>
                  </m:oMathPara>
                </a14:m>
                <a:endParaRPr lang="en-PH" sz="2400" dirty="0"/>
              </a:p>
              <a:p>
                <a:pPr marL="0" indent="0">
                  <a:buNone/>
                </a:pPr>
                <a:endParaRPr lang="en-PH" sz="3200" b="0" i="1" dirty="0">
                  <a:latin typeface="Cambria Math" panose="02040503050406030204" pitchFamily="18" charset="0"/>
                </a:endParaRPr>
              </a:p>
            </p:txBody>
          </p:sp>
        </mc:Choice>
        <mc:Fallback xmlns="">
          <p:sp>
            <p:nvSpPr>
              <p:cNvPr id="6" name="Text Placeholder 5">
                <a:extLst>
                  <a:ext uri="{FF2B5EF4-FFF2-40B4-BE49-F238E27FC236}">
                    <a16:creationId xmlns:a16="http://schemas.microsoft.com/office/drawing/2014/main" id="{321EC1B3-3520-A4C5-CF7D-CE6C840ED95C}"/>
                  </a:ext>
                </a:extLst>
              </p:cNvPr>
              <p:cNvSpPr>
                <a:spLocks noGrp="1" noRot="1" noChangeAspect="1" noMove="1" noResize="1" noEditPoints="1" noAdjustHandles="1" noChangeArrowheads="1" noChangeShapeType="1" noTextEdit="1"/>
              </p:cNvSpPr>
              <p:nvPr>
                <p:ph type="body" sz="quarter" idx="13"/>
              </p:nvPr>
            </p:nvSpPr>
            <p:spPr>
              <a:xfrm>
                <a:off x="1103687" y="3128286"/>
                <a:ext cx="9983414" cy="2748640"/>
              </a:xfrm>
              <a:blipFill>
                <a:blip r:embed="rId3"/>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866891-4DA2-EE72-B969-79DC08F401A4}"/>
                  </a:ext>
                </a:extLst>
              </p:cNvPr>
              <p:cNvSpPr txBox="1"/>
              <p:nvPr/>
            </p:nvSpPr>
            <p:spPr>
              <a:xfrm>
                <a:off x="2942453" y="4873124"/>
                <a:ext cx="6305883" cy="860748"/>
              </a:xfrm>
              <a:prstGeom prst="rect">
                <a:avLst/>
              </a:prstGeom>
              <a:noFill/>
            </p:spPr>
            <p:txBody>
              <a:bodyPr wrap="square" rtlCol="0">
                <a:spAutoFit/>
              </a:bodyPr>
              <a:lstStyle/>
              <a:p>
                <a:pPr marL="0" indent="0">
                  <a:buNone/>
                </a:pPr>
                <a14:m>
                  <m:oMath xmlns:m="http://schemas.openxmlformats.org/officeDocument/2006/math">
                    <m:sSub>
                      <m:sSubPr>
                        <m:ctrlPr>
                          <a:rPr lang="en-PH" sz="2400" b="0" i="1" smtClean="0">
                            <a:latin typeface="Cambria Math" panose="02040503050406030204" pitchFamily="18" charset="0"/>
                          </a:rPr>
                        </m:ctrlPr>
                      </m:sSubPr>
                      <m:e>
                        <m:r>
                          <a:rPr lang="en-PH" sz="2400" b="0" i="1" smtClean="0">
                            <a:latin typeface="Cambria Math" panose="02040503050406030204" pitchFamily="18" charset="0"/>
                          </a:rPr>
                          <m:t>𝜆</m:t>
                        </m:r>
                      </m:e>
                      <m:sub>
                        <m:r>
                          <a:rPr lang="en-PH" sz="2400" b="0" i="1" smtClean="0">
                            <a:latin typeface="Cambria Math" panose="02040503050406030204" pitchFamily="18" charset="0"/>
                          </a:rPr>
                          <m:t>𝑖𝑗</m:t>
                        </m:r>
                      </m:sub>
                    </m:sSub>
                    <m:r>
                      <a:rPr lang="en-PH" sz="2400" b="0" i="1" smtClean="0">
                        <a:latin typeface="Cambria Math" panose="02040503050406030204" pitchFamily="18" charset="0"/>
                      </a:rPr>
                      <m:t>=</m:t>
                    </m:r>
                    <m:sSub>
                      <m:sSubPr>
                        <m:ctrlPr>
                          <a:rPr lang="en-PH" sz="2400" b="0" i="1" smtClean="0">
                            <a:latin typeface="Cambria Math" panose="02040503050406030204" pitchFamily="18" charset="0"/>
                          </a:rPr>
                        </m:ctrlPr>
                      </m:sSubPr>
                      <m:e>
                        <m:r>
                          <a:rPr lang="en-PH" sz="2400" b="0" i="1" smtClean="0">
                            <a:latin typeface="Cambria Math" panose="02040503050406030204" pitchFamily="18" charset="0"/>
                          </a:rPr>
                          <m:t>𝜆</m:t>
                        </m:r>
                      </m:e>
                      <m:sub>
                        <m:r>
                          <a:rPr lang="en-PH" sz="2400" b="0" i="1" smtClean="0">
                            <a:latin typeface="Cambria Math" panose="02040503050406030204" pitchFamily="18" charset="0"/>
                          </a:rPr>
                          <m:t>0</m:t>
                        </m:r>
                      </m:sub>
                    </m:sSub>
                    <m:r>
                      <a:rPr lang="en-PH" sz="2400" b="0" i="1" smtClean="0">
                        <a:latin typeface="Cambria Math" panose="02040503050406030204" pitchFamily="18" charset="0"/>
                      </a:rPr>
                      <m:t>±</m:t>
                    </m:r>
                    <m:r>
                      <a:rPr lang="en-PH" sz="2400" b="0" i="1" smtClean="0">
                        <a:latin typeface="Cambria Math" panose="02040503050406030204" pitchFamily="18" charset="0"/>
                      </a:rPr>
                      <m:t>𝛿𝜆</m:t>
                    </m:r>
                  </m:oMath>
                </a14:m>
                <a:r>
                  <a:rPr lang="en-PH" sz="2400" dirty="0"/>
                  <a:t>		</a:t>
                </a:r>
                <a14:m>
                  <m:oMath xmlns:m="http://schemas.openxmlformats.org/officeDocument/2006/math">
                    <m:r>
                      <a:rPr lang="en-PH" sz="2400" b="0" i="1" smtClean="0">
                        <a:latin typeface="Cambria Math" panose="02040503050406030204" pitchFamily="18" charset="0"/>
                      </a:rPr>
                      <m:t>𝛿𝜆</m:t>
                    </m:r>
                    <m:r>
                      <a:rPr lang="en-PH" sz="2400" b="0" i="1" smtClean="0">
                        <a:latin typeface="Cambria Math" panose="02040503050406030204" pitchFamily="18" charset="0"/>
                      </a:rPr>
                      <m:t>∈{0.0, 0.1, 0.2, 0.3, 0.4}</m:t>
                    </m:r>
                  </m:oMath>
                </a14:m>
                <a:endParaRPr lang="en-PH" sz="2400" dirty="0"/>
              </a:p>
              <a:p>
                <a:pPr marL="0" indent="0">
                  <a:buNone/>
                </a:pPr>
                <a:r>
                  <a:rPr lang="en-PH" sz="2400" dirty="0"/>
                  <a:t>			</a:t>
                </a:r>
                <a14:m>
                  <m:oMath xmlns:m="http://schemas.openxmlformats.org/officeDocument/2006/math">
                    <m:sSub>
                      <m:sSubPr>
                        <m:ctrlPr>
                          <a:rPr lang="en-PH" sz="2400" b="0" i="1" smtClean="0">
                            <a:latin typeface="Cambria Math" panose="02040503050406030204" pitchFamily="18" charset="0"/>
                          </a:rPr>
                        </m:ctrlPr>
                      </m:sSubPr>
                      <m:e>
                        <m:r>
                          <a:rPr lang="en-PH" sz="2400" b="0" i="1" smtClean="0">
                            <a:latin typeface="Cambria Math" panose="02040503050406030204" pitchFamily="18" charset="0"/>
                          </a:rPr>
                          <m:t>𝜆</m:t>
                        </m:r>
                      </m:e>
                      <m:sub>
                        <m:r>
                          <a:rPr lang="en-PH" sz="2400" b="0" i="1" smtClean="0">
                            <a:latin typeface="Cambria Math" panose="02040503050406030204" pitchFamily="18" charset="0"/>
                          </a:rPr>
                          <m:t>0</m:t>
                        </m:r>
                      </m:sub>
                    </m:sSub>
                    <m:r>
                      <a:rPr lang="en-PH" sz="2400" b="0" i="1" smtClean="0">
                        <a:latin typeface="Cambria Math" panose="02040503050406030204" pitchFamily="18" charset="0"/>
                      </a:rPr>
                      <m:t>=0.5</m:t>
                    </m:r>
                  </m:oMath>
                </a14:m>
                <a:endParaRPr lang="en-PH" sz="2400" dirty="0"/>
              </a:p>
            </p:txBody>
          </p:sp>
        </mc:Choice>
        <mc:Fallback xmlns="">
          <p:sp>
            <p:nvSpPr>
              <p:cNvPr id="7" name="TextBox 6">
                <a:extLst>
                  <a:ext uri="{FF2B5EF4-FFF2-40B4-BE49-F238E27FC236}">
                    <a16:creationId xmlns:a16="http://schemas.microsoft.com/office/drawing/2014/main" id="{CA866891-4DA2-EE72-B969-79DC08F401A4}"/>
                  </a:ext>
                </a:extLst>
              </p:cNvPr>
              <p:cNvSpPr txBox="1">
                <a:spLocks noRot="1" noChangeAspect="1" noMove="1" noResize="1" noEditPoints="1" noAdjustHandles="1" noChangeArrowheads="1" noChangeShapeType="1" noTextEdit="1"/>
              </p:cNvSpPr>
              <p:nvPr/>
            </p:nvSpPr>
            <p:spPr>
              <a:xfrm>
                <a:off x="2942453" y="4873124"/>
                <a:ext cx="6305883" cy="860748"/>
              </a:xfrm>
              <a:prstGeom prst="rect">
                <a:avLst/>
              </a:prstGeom>
              <a:blipFill>
                <a:blip r:embed="rId4"/>
                <a:stretch>
                  <a:fillRect l="-290" r="-580"/>
                </a:stretch>
              </a:blipFill>
            </p:spPr>
            <p:txBody>
              <a:bodyPr/>
              <a:lstStyle/>
              <a:p>
                <a:r>
                  <a:rPr lang="en-PH">
                    <a:noFill/>
                  </a:rPr>
                  <a:t> </a:t>
                </a:r>
              </a:p>
            </p:txBody>
          </p:sp>
        </mc:Fallback>
      </mc:AlternateContent>
    </p:spTree>
    <p:extLst>
      <p:ext uri="{BB962C8B-B14F-4D97-AF65-F5344CB8AC3E}">
        <p14:creationId xmlns:p14="http://schemas.microsoft.com/office/powerpoint/2010/main" val="479706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0B4D0-144F-07C6-B839-2B696117D5B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9F22165-14E4-244A-C707-D4876C5F7A36}"/>
                  </a:ext>
                </a:extLst>
              </p:cNvPr>
              <p:cNvSpPr>
                <a:spLocks noGrp="1"/>
              </p:cNvSpPr>
              <p:nvPr>
                <p:ph type="title"/>
              </p:nvPr>
            </p:nvSpPr>
            <p:spPr/>
            <p:txBody>
              <a:bodyPr>
                <a:normAutofit/>
              </a:bodyPr>
              <a:lstStyle/>
              <a:p>
                <a:r>
                  <a:rPr lang="en-PH" sz="3600" dirty="0"/>
                  <a:t>Time to learn (</a:t>
                </a:r>
                <a14:m>
                  <m:oMath xmlns:m="http://schemas.openxmlformats.org/officeDocument/2006/math">
                    <m:sSub>
                      <m:sSubPr>
                        <m:ctrlPr>
                          <a:rPr lang="en-PH" sz="3600" b="0" i="1" smtClean="0">
                            <a:latin typeface="Cambria Math" panose="02040503050406030204" pitchFamily="18" charset="0"/>
                          </a:rPr>
                        </m:ctrlPr>
                      </m:sSubPr>
                      <m:e>
                        <m:r>
                          <a:rPr lang="en-PH" sz="3600" b="0" i="1" smtClean="0">
                            <a:latin typeface="Cambria Math" panose="02040503050406030204" pitchFamily="18" charset="0"/>
                          </a:rPr>
                          <m:t>𝑡</m:t>
                        </m:r>
                      </m:e>
                      <m:sub>
                        <m:r>
                          <a:rPr lang="en-PH" sz="3600" b="0" i="1" smtClean="0">
                            <a:latin typeface="Cambria Math" panose="02040503050406030204" pitchFamily="18" charset="0"/>
                          </a:rPr>
                          <m:t>𝑚𝑎𝑥</m:t>
                        </m:r>
                      </m:sub>
                    </m:sSub>
                  </m:oMath>
                </a14:m>
                <a:r>
                  <a:rPr lang="en-PH" sz="3600" dirty="0"/>
                  <a:t>) with learning coefficient (</a:t>
                </a:r>
                <a14:m>
                  <m:oMath xmlns:m="http://schemas.openxmlformats.org/officeDocument/2006/math">
                    <m:sSub>
                      <m:sSubPr>
                        <m:ctrlPr>
                          <a:rPr lang="en-PH" sz="3600" b="0" i="1" smtClean="0">
                            <a:latin typeface="Cambria Math" panose="02040503050406030204" pitchFamily="18" charset="0"/>
                          </a:rPr>
                        </m:ctrlPr>
                      </m:sSubPr>
                      <m:e>
                        <m:r>
                          <a:rPr lang="en-PH" sz="3600" b="0" i="1" smtClean="0">
                            <a:latin typeface="Cambria Math" panose="02040503050406030204" pitchFamily="18" charset="0"/>
                          </a:rPr>
                          <m:t>𝜌</m:t>
                        </m:r>
                      </m:e>
                      <m:sub>
                        <m:r>
                          <a:rPr lang="en-PH" sz="3600" b="0" i="1" smtClean="0">
                            <a:latin typeface="Cambria Math" panose="02040503050406030204" pitchFamily="18" charset="0"/>
                          </a:rPr>
                          <m:t>0</m:t>
                        </m:r>
                      </m:sub>
                    </m:sSub>
                  </m:oMath>
                </a14:m>
                <a:r>
                  <a:rPr lang="en-PH" sz="3600" dirty="0"/>
                  <a:t>)</a:t>
                </a:r>
              </a:p>
            </p:txBody>
          </p:sp>
        </mc:Choice>
        <mc:Fallback xmlns="">
          <p:sp>
            <p:nvSpPr>
              <p:cNvPr id="2" name="Title 1">
                <a:extLst>
                  <a:ext uri="{FF2B5EF4-FFF2-40B4-BE49-F238E27FC236}">
                    <a16:creationId xmlns:a16="http://schemas.microsoft.com/office/drawing/2014/main" id="{B9F22165-14E4-244A-C707-D4876C5F7A36}"/>
                  </a:ext>
                </a:extLst>
              </p:cNvPr>
              <p:cNvSpPr>
                <a:spLocks noGrp="1" noRot="1" noChangeAspect="1" noMove="1" noResize="1" noEditPoints="1" noAdjustHandles="1" noChangeArrowheads="1" noChangeShapeType="1" noTextEdit="1"/>
              </p:cNvSpPr>
              <p:nvPr>
                <p:ph type="title"/>
              </p:nvPr>
            </p:nvSpPr>
            <p:spPr>
              <a:blipFill>
                <a:blip r:embed="rId3"/>
                <a:stretch>
                  <a:fillRect l="-1832" t="-6299" b="-18898"/>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7FF4CF9A-CFB2-09E9-686D-DD0A6B21D65D}"/>
              </a:ext>
            </a:extLst>
          </p:cNvPr>
          <p:cNvSpPr>
            <a:spLocks noGrp="1"/>
          </p:cNvSpPr>
          <p:nvPr>
            <p:ph type="sldNum" sz="quarter" idx="12"/>
          </p:nvPr>
        </p:nvSpPr>
        <p:spPr/>
        <p:txBody>
          <a:bodyPr/>
          <a:lstStyle/>
          <a:p>
            <a:fld id="{32177519-FDB5-46C8-A273-662D2447F0A4}" type="slidenum">
              <a:rPr lang="en-PH" smtClean="0"/>
              <a:t>23</a:t>
            </a:fld>
            <a:endParaRPr lang="en-PH"/>
          </a:p>
        </p:txBody>
      </p:sp>
      <p:sp>
        <p:nvSpPr>
          <p:cNvPr id="5" name="Footer Placeholder 4">
            <a:extLst>
              <a:ext uri="{FF2B5EF4-FFF2-40B4-BE49-F238E27FC236}">
                <a16:creationId xmlns:a16="http://schemas.microsoft.com/office/drawing/2014/main" id="{378CFFCF-DE90-4343-B7D8-B376F111BA7A}"/>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AA416676-BC88-D215-70CA-CB9E31DF7DE9}"/>
              </a:ext>
            </a:extLst>
          </p:cNvPr>
          <p:cNvSpPr>
            <a:spLocks noGrp="1"/>
          </p:cNvSpPr>
          <p:nvPr>
            <p:ph type="dt" sz="half" idx="2"/>
          </p:nvPr>
        </p:nvSpPr>
        <p:spPr/>
        <p:txBody>
          <a:bodyPr/>
          <a:lstStyle/>
          <a:p>
            <a:r>
              <a:rPr lang="en-US"/>
              <a:t>2024.11.04</a:t>
            </a:r>
            <a:endParaRPr lang="en-PH" dirty="0"/>
          </a:p>
        </p:txBody>
      </p:sp>
      <p:pic>
        <p:nvPicPr>
          <p:cNvPr id="7" name="Picture 6">
            <a:extLst>
              <a:ext uri="{FF2B5EF4-FFF2-40B4-BE49-F238E27FC236}">
                <a16:creationId xmlns:a16="http://schemas.microsoft.com/office/drawing/2014/main" id="{A909FC6D-1299-D0CF-CA8A-7BF4604DA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00" y="2011905"/>
            <a:ext cx="5400000" cy="3600000"/>
          </a:xfrm>
          <a:prstGeom prst="rect">
            <a:avLst/>
          </a:prstGeom>
        </p:spPr>
      </p:pic>
      <p:pic>
        <p:nvPicPr>
          <p:cNvPr id="11" name="Picture 10">
            <a:extLst>
              <a:ext uri="{FF2B5EF4-FFF2-40B4-BE49-F238E27FC236}">
                <a16:creationId xmlns:a16="http://schemas.microsoft.com/office/drawing/2014/main" id="{E53E8CC2-5E3B-A0D2-DE79-D11A6FA300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000" y="2011905"/>
            <a:ext cx="5400000" cy="3600000"/>
          </a:xfrm>
          <a:prstGeom prst="rect">
            <a:avLst/>
          </a:prstGeom>
        </p:spPr>
      </p:pic>
    </p:spTree>
    <p:extLst>
      <p:ext uri="{BB962C8B-B14F-4D97-AF65-F5344CB8AC3E}">
        <p14:creationId xmlns:p14="http://schemas.microsoft.com/office/powerpoint/2010/main" val="2012606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0EEAD-CF25-A042-6701-496F0C8E5AC8}"/>
              </a:ext>
            </a:extLst>
          </p:cNvPr>
          <p:cNvSpPr>
            <a:spLocks noGrp="1"/>
          </p:cNvSpPr>
          <p:nvPr>
            <p:ph type="title"/>
          </p:nvPr>
        </p:nvSpPr>
        <p:spPr>
          <a:xfrm>
            <a:off x="283265" y="694620"/>
            <a:ext cx="9983415" cy="776288"/>
          </a:xfrm>
        </p:spPr>
        <p:txBody>
          <a:bodyPr anchor="ctr">
            <a:normAutofit/>
          </a:bodyPr>
          <a:lstStyle/>
          <a:p>
            <a:r>
              <a:rPr lang="en-PH" dirty="0"/>
              <a:t>Advantages of peer instruction (PI)</a:t>
            </a:r>
          </a:p>
        </p:txBody>
      </p:sp>
      <p:sp>
        <p:nvSpPr>
          <p:cNvPr id="4" name="Slide Number Placeholder 3">
            <a:extLst>
              <a:ext uri="{FF2B5EF4-FFF2-40B4-BE49-F238E27FC236}">
                <a16:creationId xmlns:a16="http://schemas.microsoft.com/office/drawing/2014/main" id="{834416AA-32EB-A171-8EBA-9F882002EDB7}"/>
              </a:ext>
            </a:extLst>
          </p:cNvPr>
          <p:cNvSpPr>
            <a:spLocks noGrp="1"/>
          </p:cNvSpPr>
          <p:nvPr>
            <p:ph type="sldNum" sz="quarter" idx="12"/>
          </p:nvPr>
        </p:nvSpPr>
        <p:spPr>
          <a:xfrm>
            <a:off x="11356219" y="6451565"/>
            <a:ext cx="739019" cy="360000"/>
          </a:xfrm>
        </p:spPr>
        <p:txBody>
          <a:bodyPr>
            <a:normAutofit/>
          </a:bodyPr>
          <a:lstStyle/>
          <a:p>
            <a:pPr>
              <a:lnSpc>
                <a:spcPct val="90000"/>
              </a:lnSpc>
              <a:spcAft>
                <a:spcPts val="600"/>
              </a:spcAft>
            </a:pPr>
            <a:fld id="{32177519-FDB5-46C8-A273-662D2447F0A4}" type="slidenum">
              <a:rPr lang="en-PH" smtClean="0"/>
              <a:pPr>
                <a:lnSpc>
                  <a:spcPct val="90000"/>
                </a:lnSpc>
                <a:spcAft>
                  <a:spcPts val="600"/>
                </a:spcAft>
              </a:pPr>
              <a:t>3</a:t>
            </a:fld>
            <a:endParaRPr lang="en-PH"/>
          </a:p>
        </p:txBody>
      </p:sp>
      <p:sp>
        <p:nvSpPr>
          <p:cNvPr id="12" name="Footer Placeholder 4">
            <a:extLst>
              <a:ext uri="{FF2B5EF4-FFF2-40B4-BE49-F238E27FC236}">
                <a16:creationId xmlns:a16="http://schemas.microsoft.com/office/drawing/2014/main" id="{7B401FD9-C173-6705-9FA2-353667946DC2}"/>
              </a:ext>
            </a:extLst>
          </p:cNvPr>
          <p:cNvSpPr>
            <a:spLocks noGrp="1"/>
          </p:cNvSpPr>
          <p:nvPr>
            <p:ph type="ftr" sz="quarter" idx="3"/>
          </p:nvPr>
        </p:nvSpPr>
        <p:spPr>
          <a:xfrm>
            <a:off x="77411" y="6451565"/>
            <a:ext cx="10096014" cy="360000"/>
          </a:xfrm>
        </p:spPr>
        <p:txBody>
          <a:bodyPr/>
          <a:lstStyle/>
          <a:p>
            <a:pPr algn="l"/>
            <a:r>
              <a:rPr lang="en-US" sz="900" dirty="0"/>
              <a:t>N. </a:t>
            </a:r>
            <a:r>
              <a:rPr lang="en-US" sz="900" dirty="0" err="1"/>
              <a:t>Lasry</a:t>
            </a:r>
            <a:r>
              <a:rPr lang="en-US" sz="900" dirty="0"/>
              <a:t>, E. Mazur, and J. Watkins, Peer instruction: From </a:t>
            </a:r>
            <a:r>
              <a:rPr lang="en-US" sz="900" dirty="0" err="1"/>
              <a:t>harvard</a:t>
            </a:r>
            <a:r>
              <a:rPr lang="en-US" sz="900" dirty="0"/>
              <a:t> to the two-year college, </a:t>
            </a:r>
            <a:r>
              <a:rPr lang="en-US" sz="900" dirty="0" err="1"/>
              <a:t>Americanjournal</a:t>
            </a:r>
            <a:r>
              <a:rPr lang="en-US" sz="900" dirty="0"/>
              <a:t> of Physics 76, 1066 (2008).</a:t>
            </a:r>
          </a:p>
          <a:p>
            <a:pPr algn="l"/>
            <a:r>
              <a:rPr lang="en-US" sz="900" dirty="0"/>
              <a:t>M. K. Smith, W. B. Wood, W. K. Adams, C. </a:t>
            </a:r>
            <a:r>
              <a:rPr lang="en-US" sz="900" dirty="0" err="1"/>
              <a:t>Wieman</a:t>
            </a:r>
            <a:r>
              <a:rPr lang="en-US" sz="900" dirty="0"/>
              <a:t>, J. K. Knight, N. Guild, and T. T. Su, </a:t>
            </a:r>
            <a:r>
              <a:rPr lang="en-US" sz="900" dirty="0" err="1"/>
              <a:t>Whypeer</a:t>
            </a:r>
            <a:r>
              <a:rPr lang="en-US" sz="900" dirty="0"/>
              <a:t> discussion improves student performance on in-class concept questions, Science 323, 122 (2009).</a:t>
            </a:r>
          </a:p>
          <a:p>
            <a:pPr algn="l"/>
            <a:r>
              <a:rPr lang="en-US" sz="900" dirty="0"/>
              <a:t>C. H. Crouch and E. Mazur, Peer instruction: Ten years of experience and results, American journal of physics 69, 970 (2001).</a:t>
            </a:r>
            <a:endParaRPr lang="en-PH" sz="900" dirty="0"/>
          </a:p>
        </p:txBody>
      </p:sp>
      <p:sp>
        <p:nvSpPr>
          <p:cNvPr id="6" name="Date Placeholder 5">
            <a:extLst>
              <a:ext uri="{FF2B5EF4-FFF2-40B4-BE49-F238E27FC236}">
                <a16:creationId xmlns:a16="http://schemas.microsoft.com/office/drawing/2014/main" id="{893A48F3-69BB-21E5-58B7-A007A55C2B2F}"/>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t>2024.11.04</a:t>
            </a:r>
            <a:endParaRPr lang="en-PH" dirty="0"/>
          </a:p>
        </p:txBody>
      </p:sp>
      <p:graphicFrame>
        <p:nvGraphicFramePr>
          <p:cNvPr id="8" name="Content Placeholder 2">
            <a:extLst>
              <a:ext uri="{FF2B5EF4-FFF2-40B4-BE49-F238E27FC236}">
                <a16:creationId xmlns:a16="http://schemas.microsoft.com/office/drawing/2014/main" id="{70238090-5884-76F3-87EE-8AC6C7889597}"/>
              </a:ext>
            </a:extLst>
          </p:cNvPr>
          <p:cNvGraphicFramePr>
            <a:graphicFrameLocks noGrp="1"/>
          </p:cNvGraphicFramePr>
          <p:nvPr>
            <p:ph idx="1"/>
          </p:nvPr>
        </p:nvGraphicFramePr>
        <p:xfrm>
          <a:off x="283265" y="1733384"/>
          <a:ext cx="11625470" cy="4443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5579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06D4-5B89-14FD-09CC-4F03630DC40B}"/>
              </a:ext>
            </a:extLst>
          </p:cNvPr>
          <p:cNvSpPr>
            <a:spLocks noGrp="1"/>
          </p:cNvSpPr>
          <p:nvPr>
            <p:ph type="title"/>
          </p:nvPr>
        </p:nvSpPr>
        <p:spPr>
          <a:xfrm>
            <a:off x="283265" y="694620"/>
            <a:ext cx="9983415" cy="776288"/>
          </a:xfrm>
        </p:spPr>
        <p:txBody>
          <a:bodyPr anchor="ctr">
            <a:normAutofit/>
          </a:bodyPr>
          <a:lstStyle/>
          <a:p>
            <a:r>
              <a:rPr lang="en-PH" dirty="0"/>
              <a:t>Research questions</a:t>
            </a:r>
          </a:p>
        </p:txBody>
      </p:sp>
      <p:sp>
        <p:nvSpPr>
          <p:cNvPr id="3" name="Slide Number Placeholder 2">
            <a:extLst>
              <a:ext uri="{FF2B5EF4-FFF2-40B4-BE49-F238E27FC236}">
                <a16:creationId xmlns:a16="http://schemas.microsoft.com/office/drawing/2014/main" id="{6540F40E-8F2E-98D2-4C4B-496819D2583B}"/>
              </a:ext>
            </a:extLst>
          </p:cNvPr>
          <p:cNvSpPr>
            <a:spLocks noGrp="1"/>
          </p:cNvSpPr>
          <p:nvPr>
            <p:ph type="sldNum" sz="quarter" idx="12"/>
          </p:nvPr>
        </p:nvSpPr>
        <p:spPr>
          <a:xfrm>
            <a:off x="11356219" y="6451565"/>
            <a:ext cx="739019" cy="360000"/>
          </a:xfrm>
        </p:spPr>
        <p:txBody>
          <a:bodyPr>
            <a:normAutofit/>
          </a:bodyPr>
          <a:lstStyle/>
          <a:p>
            <a:pPr>
              <a:lnSpc>
                <a:spcPct val="90000"/>
              </a:lnSpc>
              <a:spcAft>
                <a:spcPts val="600"/>
              </a:spcAft>
            </a:pPr>
            <a:fld id="{32177519-FDB5-46C8-A273-662D2447F0A4}" type="slidenum">
              <a:rPr lang="en-PH" smtClean="0"/>
              <a:pPr>
                <a:lnSpc>
                  <a:spcPct val="90000"/>
                </a:lnSpc>
                <a:spcAft>
                  <a:spcPts val="600"/>
                </a:spcAft>
              </a:pPr>
              <a:t>4</a:t>
            </a:fld>
            <a:endParaRPr lang="en-PH"/>
          </a:p>
        </p:txBody>
      </p:sp>
      <p:sp>
        <p:nvSpPr>
          <p:cNvPr id="14" name="Footer Placeholder 4">
            <a:extLst>
              <a:ext uri="{FF2B5EF4-FFF2-40B4-BE49-F238E27FC236}">
                <a16:creationId xmlns:a16="http://schemas.microsoft.com/office/drawing/2014/main" id="{81937B91-715B-789A-2861-F318DDBF8049}"/>
              </a:ext>
            </a:extLst>
          </p:cNvPr>
          <p:cNvSpPr>
            <a:spLocks noGrp="1"/>
          </p:cNvSpPr>
          <p:nvPr>
            <p:ph type="ftr" sz="quarter" idx="3"/>
          </p:nvPr>
        </p:nvSpPr>
        <p:spPr>
          <a:xfrm>
            <a:off x="77411" y="6451565"/>
            <a:ext cx="10096014" cy="360000"/>
          </a:xfrm>
        </p:spPr>
        <p:txBody>
          <a:bodyPr/>
          <a:lstStyle/>
          <a:p>
            <a:endParaRPr lang="en-PH"/>
          </a:p>
        </p:txBody>
      </p:sp>
      <p:sp>
        <p:nvSpPr>
          <p:cNvPr id="5" name="Date Placeholder 4">
            <a:extLst>
              <a:ext uri="{FF2B5EF4-FFF2-40B4-BE49-F238E27FC236}">
                <a16:creationId xmlns:a16="http://schemas.microsoft.com/office/drawing/2014/main" id="{CC8E675B-7F20-45A8-9F65-9A435F6F913D}"/>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t>2024.11.04</a:t>
            </a:r>
            <a:endParaRPr lang="en-PH" dirty="0"/>
          </a:p>
        </p:txBody>
      </p:sp>
      <p:graphicFrame>
        <p:nvGraphicFramePr>
          <p:cNvPr id="7" name="Content Placeholder 6">
            <a:extLst>
              <a:ext uri="{FF2B5EF4-FFF2-40B4-BE49-F238E27FC236}">
                <a16:creationId xmlns:a16="http://schemas.microsoft.com/office/drawing/2014/main" id="{91F59979-B9EA-3CFE-B148-CC627C41B49B}"/>
              </a:ext>
            </a:extLst>
          </p:cNvPr>
          <p:cNvGraphicFramePr>
            <a:graphicFrameLocks noGrp="1"/>
          </p:cNvGraphicFramePr>
          <p:nvPr>
            <p:ph idx="1"/>
          </p:nvPr>
        </p:nvGraphicFramePr>
        <p:xfrm>
          <a:off x="283265" y="1733384"/>
          <a:ext cx="11625470" cy="4443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5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D9521-E6A3-8024-DCD8-B5A716AE0D1F}"/>
              </a:ext>
            </a:extLst>
          </p:cNvPr>
          <p:cNvSpPr>
            <a:spLocks noGrp="1"/>
          </p:cNvSpPr>
          <p:nvPr>
            <p:ph type="title"/>
          </p:nvPr>
        </p:nvSpPr>
        <p:spPr>
          <a:xfrm>
            <a:off x="283265" y="691815"/>
            <a:ext cx="9983415" cy="776288"/>
          </a:xfrm>
          <a:ln>
            <a:noFill/>
          </a:ln>
        </p:spPr>
        <p:txBody>
          <a:bodyPr>
            <a:normAutofit/>
          </a:bodyPr>
          <a:lstStyle/>
          <a:p>
            <a:r>
              <a:rPr lang="en-PH" dirty="0"/>
              <a:t>PCA model overview</a:t>
            </a:r>
          </a:p>
        </p:txBody>
      </p:sp>
      <p:sp>
        <p:nvSpPr>
          <p:cNvPr id="4" name="Slide Number Placeholder 3">
            <a:extLst>
              <a:ext uri="{FF2B5EF4-FFF2-40B4-BE49-F238E27FC236}">
                <a16:creationId xmlns:a16="http://schemas.microsoft.com/office/drawing/2014/main" id="{2FEAD0A4-BEA4-6014-F4C8-B01A03570690}"/>
              </a:ext>
            </a:extLst>
          </p:cNvPr>
          <p:cNvSpPr>
            <a:spLocks noGrp="1"/>
          </p:cNvSpPr>
          <p:nvPr>
            <p:ph type="sldNum" sz="quarter" idx="12"/>
          </p:nvPr>
        </p:nvSpPr>
        <p:spPr/>
        <p:txBody>
          <a:bodyPr/>
          <a:lstStyle/>
          <a:p>
            <a:fld id="{32177519-FDB5-46C8-A273-662D2447F0A4}" type="slidenum">
              <a:rPr lang="en-PH" smtClean="0"/>
              <a:t>5</a:t>
            </a:fld>
            <a:endParaRPr lang="en-PH"/>
          </a:p>
        </p:txBody>
      </p:sp>
      <p:sp>
        <p:nvSpPr>
          <p:cNvPr id="5" name="Footer Placeholder 4">
            <a:extLst>
              <a:ext uri="{FF2B5EF4-FFF2-40B4-BE49-F238E27FC236}">
                <a16:creationId xmlns:a16="http://schemas.microsoft.com/office/drawing/2014/main" id="{D65DF13F-C5FC-A86B-95BB-AAB2884AF05A}"/>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7EF713FF-472D-BE36-AFEE-6737EAEB37A7}"/>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2024.11.04</a:t>
            </a: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BC4F03F3-15B7-1E96-C5D5-8597F7F75DF3}"/>
                  </a:ext>
                </a:extLst>
              </p:cNvPr>
              <p:cNvGraphicFramePr>
                <a:graphicFrameLocks noGrp="1"/>
              </p:cNvGraphicFramePr>
              <p:nvPr/>
            </p:nvGraphicFramePr>
            <p:xfrm>
              <a:off x="435439" y="2199641"/>
              <a:ext cx="3786856" cy="2966720"/>
            </p:xfrm>
            <a:graphic>
              <a:graphicData uri="http://schemas.openxmlformats.org/drawingml/2006/table">
                <a:tbl>
                  <a:tblPr firstRow="1" bandRow="1">
                    <a:tableStyleId>{5940675A-B579-460E-94D1-54222C63F5DA}</a:tableStyleId>
                  </a:tblPr>
                  <a:tblGrid>
                    <a:gridCol w="473357">
                      <a:extLst>
                        <a:ext uri="{9D8B030D-6E8A-4147-A177-3AD203B41FA5}">
                          <a16:colId xmlns:a16="http://schemas.microsoft.com/office/drawing/2014/main" val="3046273447"/>
                        </a:ext>
                      </a:extLst>
                    </a:gridCol>
                    <a:gridCol w="473357">
                      <a:extLst>
                        <a:ext uri="{9D8B030D-6E8A-4147-A177-3AD203B41FA5}">
                          <a16:colId xmlns:a16="http://schemas.microsoft.com/office/drawing/2014/main" val="793262734"/>
                        </a:ext>
                      </a:extLst>
                    </a:gridCol>
                    <a:gridCol w="473357">
                      <a:extLst>
                        <a:ext uri="{9D8B030D-6E8A-4147-A177-3AD203B41FA5}">
                          <a16:colId xmlns:a16="http://schemas.microsoft.com/office/drawing/2014/main" val="2106214527"/>
                        </a:ext>
                      </a:extLst>
                    </a:gridCol>
                    <a:gridCol w="473357">
                      <a:extLst>
                        <a:ext uri="{9D8B030D-6E8A-4147-A177-3AD203B41FA5}">
                          <a16:colId xmlns:a16="http://schemas.microsoft.com/office/drawing/2014/main" val="2014331904"/>
                        </a:ext>
                      </a:extLst>
                    </a:gridCol>
                    <a:gridCol w="473357">
                      <a:extLst>
                        <a:ext uri="{9D8B030D-6E8A-4147-A177-3AD203B41FA5}">
                          <a16:colId xmlns:a16="http://schemas.microsoft.com/office/drawing/2014/main" val="4163802272"/>
                        </a:ext>
                      </a:extLst>
                    </a:gridCol>
                    <a:gridCol w="473357">
                      <a:extLst>
                        <a:ext uri="{9D8B030D-6E8A-4147-A177-3AD203B41FA5}">
                          <a16:colId xmlns:a16="http://schemas.microsoft.com/office/drawing/2014/main" val="2927480698"/>
                        </a:ext>
                      </a:extLst>
                    </a:gridCol>
                    <a:gridCol w="473357">
                      <a:extLst>
                        <a:ext uri="{9D8B030D-6E8A-4147-A177-3AD203B41FA5}">
                          <a16:colId xmlns:a16="http://schemas.microsoft.com/office/drawing/2014/main" val="2921413113"/>
                        </a:ext>
                      </a:extLst>
                    </a:gridCol>
                    <a:gridCol w="473357">
                      <a:extLst>
                        <a:ext uri="{9D8B030D-6E8A-4147-A177-3AD203B41FA5}">
                          <a16:colId xmlns:a16="http://schemas.microsoft.com/office/drawing/2014/main" val="3807948397"/>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1</m:t>
                                    </m:r>
                                  </m:sub>
                                </m:sSub>
                              </m:oMath>
                            </m:oMathPara>
                          </a14:m>
                          <a:endParaRPr lang="en-PH" dirty="0">
                            <a:solidFill>
                              <a:schemeClr val="bg1"/>
                            </a:solidFill>
                          </a:endParaRPr>
                        </a:p>
                      </a:txBody>
                      <a:tcPr anchor="ctr">
                        <a:solidFill>
                          <a:srgbClr val="15608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9</m:t>
                                    </m:r>
                                  </m:sub>
                                </m:sSub>
                              </m:oMath>
                            </m:oMathPara>
                          </a14:m>
                          <a:endParaRPr lang="en-PH" dirty="0">
                            <a:solidFill>
                              <a:schemeClr val="bg1"/>
                            </a:solidFill>
                          </a:endParaRPr>
                        </a:p>
                      </a:txBody>
                      <a:tcPr anchor="ctr">
                        <a:solidFill>
                          <a:srgbClr val="15608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dirty="0" smtClean="0">
                                        <a:solidFill>
                                          <a:schemeClr val="bg1"/>
                                        </a:solidFill>
                                        <a:latin typeface="Cambria Math" panose="02040503050406030204" pitchFamily="18" charset="0"/>
                                      </a:rPr>
                                    </m:ctrlPr>
                                  </m:sSubPr>
                                  <m:e>
                                    <m:r>
                                      <a:rPr lang="en-PH" b="0" i="1" dirty="0" smtClean="0">
                                        <a:solidFill>
                                          <a:schemeClr val="bg1"/>
                                        </a:solidFill>
                                        <a:latin typeface="Cambria Math" panose="02040503050406030204" pitchFamily="18" charset="0"/>
                                      </a:rPr>
                                      <m:t>𝐶</m:t>
                                    </m:r>
                                  </m:e>
                                  <m:sub>
                                    <m:r>
                                      <a:rPr lang="en-PH" i="1" dirty="0" smtClean="0">
                                        <a:solidFill>
                                          <a:schemeClr val="bg1"/>
                                        </a:solidFill>
                                        <a:latin typeface="Cambria Math" panose="02040503050406030204" pitchFamily="18" charset="0"/>
                                      </a:rPr>
                                      <m:t>17</m:t>
                                    </m:r>
                                  </m:sub>
                                </m:sSub>
                              </m:oMath>
                            </m:oMathPara>
                          </a14:m>
                          <a:endParaRPr lang="en-PH" dirty="0">
                            <a:solidFill>
                              <a:schemeClr val="bg1"/>
                            </a:solidFill>
                          </a:endParaRPr>
                        </a:p>
                      </a:txBody>
                      <a:tcPr anchor="ctr">
                        <a:solidFill>
                          <a:srgbClr val="156082"/>
                        </a:solid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2449138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2</m:t>
                                    </m:r>
                                  </m:sub>
                                </m:sSub>
                              </m:oMath>
                            </m:oMathPara>
                          </a14:m>
                          <a:endParaRPr lang="en-PH" dirty="0">
                            <a:solidFill>
                              <a:schemeClr val="bg1"/>
                            </a:solidFill>
                          </a:endParaRPr>
                        </a:p>
                      </a:txBody>
                      <a:tcPr anchor="ctr">
                        <a:solidFill>
                          <a:srgbClr val="15608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10</m:t>
                                    </m:r>
                                  </m:sub>
                                </m:sSub>
                              </m:oMath>
                            </m:oMathPara>
                          </a14:m>
                          <a:endParaRPr lang="en-PH" dirty="0">
                            <a:solidFill>
                              <a:schemeClr val="bg1"/>
                            </a:solidFill>
                          </a:endParaRPr>
                        </a:p>
                      </a:txBody>
                      <a:tcPr anchor="ctr">
                        <a:solidFill>
                          <a:srgbClr val="825515"/>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18</m:t>
                                    </m:r>
                                  </m:sub>
                                </m:sSub>
                              </m:oMath>
                            </m:oMathPara>
                          </a14:m>
                          <a:endParaRPr lang="en-PH" dirty="0">
                            <a:solidFill>
                              <a:schemeClr val="bg1"/>
                            </a:solidFill>
                          </a:endParaRPr>
                        </a:p>
                      </a:txBody>
                      <a:tcPr anchor="ctr">
                        <a:solidFill>
                          <a:srgbClr val="156082"/>
                        </a:solid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240706657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3</m:t>
                                    </m:r>
                                  </m:sub>
                                </m:sSub>
                              </m:oMath>
                            </m:oMathPara>
                          </a14:m>
                          <a:endParaRPr lang="en-PH" dirty="0">
                            <a:solidFill>
                              <a:schemeClr val="bg1"/>
                            </a:solidFill>
                          </a:endParaRPr>
                        </a:p>
                      </a:txBody>
                      <a:tcPr anchor="ctr">
                        <a:solidFill>
                          <a:srgbClr val="15608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11</m:t>
                                    </m:r>
                                  </m:sub>
                                </m:sSub>
                              </m:oMath>
                            </m:oMathPara>
                          </a14:m>
                          <a:endParaRPr lang="en-PH" dirty="0">
                            <a:solidFill>
                              <a:schemeClr val="bg1"/>
                            </a:solidFill>
                          </a:endParaRPr>
                        </a:p>
                      </a:txBody>
                      <a:tcPr anchor="ctr">
                        <a:solidFill>
                          <a:srgbClr val="15608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19</m:t>
                                    </m:r>
                                  </m:sub>
                                </m:sSub>
                              </m:oMath>
                            </m:oMathPara>
                          </a14:m>
                          <a:endParaRPr lang="en-PH" dirty="0">
                            <a:solidFill>
                              <a:schemeClr val="bg1"/>
                            </a:solidFill>
                          </a:endParaRPr>
                        </a:p>
                      </a:txBody>
                      <a:tcPr anchor="ctr">
                        <a:solidFill>
                          <a:srgbClr val="156082"/>
                        </a:solid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extLst>
                      <a:ext uri="{0D108BD9-81ED-4DB2-BD59-A6C34878D82A}">
                        <a16:rowId xmlns:a16="http://schemas.microsoft.com/office/drawing/2014/main" val="137166716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4</m:t>
                                    </m:r>
                                  </m:sub>
                                </m:sSub>
                              </m:oMath>
                            </m:oMathPara>
                          </a14:m>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12</m:t>
                                    </m:r>
                                  </m:sub>
                                </m:sSub>
                              </m:oMath>
                            </m:oMathPara>
                          </a14:m>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extLst>
                      <a:ext uri="{0D108BD9-81ED-4DB2-BD59-A6C34878D82A}">
                        <a16:rowId xmlns:a16="http://schemas.microsoft.com/office/drawing/2014/main" val="18094837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5</m:t>
                                    </m:r>
                                  </m:sub>
                                </m:sSub>
                              </m:oMath>
                            </m:oMathPara>
                          </a14:m>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13</m:t>
                                    </m:r>
                                  </m:sub>
                                </m:sSub>
                              </m:oMath>
                            </m:oMathPara>
                          </a14:m>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extLst>
                      <a:ext uri="{0D108BD9-81ED-4DB2-BD59-A6C34878D82A}">
                        <a16:rowId xmlns:a16="http://schemas.microsoft.com/office/drawing/2014/main" val="417770788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6</m:t>
                                    </m:r>
                                  </m:sub>
                                </m:sSub>
                              </m:oMath>
                            </m:oMathPara>
                          </a14:m>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14</m:t>
                                    </m:r>
                                  </m:sub>
                                </m:sSub>
                              </m:oMath>
                            </m:oMathPara>
                          </a14:m>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62</m:t>
                                    </m:r>
                                  </m:sub>
                                </m:sSub>
                              </m:oMath>
                            </m:oMathPara>
                          </a14:m>
                          <a:endParaRPr lang="en-PH" dirty="0"/>
                        </a:p>
                      </a:txBody>
                      <a:tcPr anchor="ctr"/>
                    </a:tc>
                    <a:extLst>
                      <a:ext uri="{0D108BD9-81ED-4DB2-BD59-A6C34878D82A}">
                        <a16:rowId xmlns:a16="http://schemas.microsoft.com/office/drawing/2014/main" val="193255762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7</m:t>
                                    </m:r>
                                  </m:sub>
                                </m:sSub>
                              </m:oMath>
                            </m:oMathPara>
                          </a14:m>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15</m:t>
                                    </m:r>
                                  </m:sub>
                                </m:sSub>
                              </m:oMath>
                            </m:oMathPara>
                          </a14:m>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63</m:t>
                                    </m:r>
                                  </m:sub>
                                </m:sSub>
                              </m:oMath>
                            </m:oMathPara>
                          </a14:m>
                          <a:endParaRPr lang="en-PH" dirty="0"/>
                        </a:p>
                      </a:txBody>
                      <a:tcPr anchor="ctr"/>
                    </a:tc>
                    <a:extLst>
                      <a:ext uri="{0D108BD9-81ED-4DB2-BD59-A6C34878D82A}">
                        <a16:rowId xmlns:a16="http://schemas.microsoft.com/office/drawing/2014/main" val="290034802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8</m:t>
                                    </m:r>
                                  </m:sub>
                                </m:sSub>
                              </m:oMath>
                            </m:oMathPara>
                          </a14:m>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16</m:t>
                                    </m:r>
                                  </m:sub>
                                </m:sSub>
                              </m:oMath>
                            </m:oMathPara>
                          </a14:m>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64</m:t>
                                    </m:r>
                                  </m:sub>
                                </m:sSub>
                              </m:oMath>
                            </m:oMathPara>
                          </a14:m>
                          <a:endParaRPr lang="en-PH" dirty="0"/>
                        </a:p>
                      </a:txBody>
                      <a:tcPr anchor="ctr"/>
                    </a:tc>
                    <a:extLst>
                      <a:ext uri="{0D108BD9-81ED-4DB2-BD59-A6C34878D82A}">
                        <a16:rowId xmlns:a16="http://schemas.microsoft.com/office/drawing/2014/main" val="1869380892"/>
                      </a:ext>
                    </a:extLst>
                  </a:tr>
                </a:tbl>
              </a:graphicData>
            </a:graphic>
          </p:graphicFrame>
        </mc:Choice>
        <mc:Fallback xmlns="">
          <p:graphicFrame>
            <p:nvGraphicFramePr>
              <p:cNvPr id="7" name="Table 4">
                <a:extLst>
                  <a:ext uri="{FF2B5EF4-FFF2-40B4-BE49-F238E27FC236}">
                    <a16:creationId xmlns:a16="http://schemas.microsoft.com/office/drawing/2014/main" id="{BC4F03F3-15B7-1E96-C5D5-8597F7F75DF3}"/>
                  </a:ext>
                </a:extLst>
              </p:cNvPr>
              <p:cNvGraphicFramePr>
                <a:graphicFrameLocks noGrp="1"/>
              </p:cNvGraphicFramePr>
              <p:nvPr>
                <p:extLst>
                  <p:ext uri="{D42A27DB-BD31-4B8C-83A1-F6EECF244321}">
                    <p14:modId xmlns:p14="http://schemas.microsoft.com/office/powerpoint/2010/main" val="3106159604"/>
                  </p:ext>
                </p:extLst>
              </p:nvPr>
            </p:nvGraphicFramePr>
            <p:xfrm>
              <a:off x="435439" y="2199641"/>
              <a:ext cx="3786856" cy="2966720"/>
            </p:xfrm>
            <a:graphic>
              <a:graphicData uri="http://schemas.openxmlformats.org/drawingml/2006/table">
                <a:tbl>
                  <a:tblPr firstRow="1" bandRow="1">
                    <a:tableStyleId>{5940675A-B579-460E-94D1-54222C63F5DA}</a:tableStyleId>
                  </a:tblPr>
                  <a:tblGrid>
                    <a:gridCol w="473357">
                      <a:extLst>
                        <a:ext uri="{9D8B030D-6E8A-4147-A177-3AD203B41FA5}">
                          <a16:colId xmlns:a16="http://schemas.microsoft.com/office/drawing/2014/main" val="3046273447"/>
                        </a:ext>
                      </a:extLst>
                    </a:gridCol>
                    <a:gridCol w="473357">
                      <a:extLst>
                        <a:ext uri="{9D8B030D-6E8A-4147-A177-3AD203B41FA5}">
                          <a16:colId xmlns:a16="http://schemas.microsoft.com/office/drawing/2014/main" val="793262734"/>
                        </a:ext>
                      </a:extLst>
                    </a:gridCol>
                    <a:gridCol w="473357">
                      <a:extLst>
                        <a:ext uri="{9D8B030D-6E8A-4147-A177-3AD203B41FA5}">
                          <a16:colId xmlns:a16="http://schemas.microsoft.com/office/drawing/2014/main" val="2106214527"/>
                        </a:ext>
                      </a:extLst>
                    </a:gridCol>
                    <a:gridCol w="473357">
                      <a:extLst>
                        <a:ext uri="{9D8B030D-6E8A-4147-A177-3AD203B41FA5}">
                          <a16:colId xmlns:a16="http://schemas.microsoft.com/office/drawing/2014/main" val="2014331904"/>
                        </a:ext>
                      </a:extLst>
                    </a:gridCol>
                    <a:gridCol w="473357">
                      <a:extLst>
                        <a:ext uri="{9D8B030D-6E8A-4147-A177-3AD203B41FA5}">
                          <a16:colId xmlns:a16="http://schemas.microsoft.com/office/drawing/2014/main" val="4163802272"/>
                        </a:ext>
                      </a:extLst>
                    </a:gridCol>
                    <a:gridCol w="473357">
                      <a:extLst>
                        <a:ext uri="{9D8B030D-6E8A-4147-A177-3AD203B41FA5}">
                          <a16:colId xmlns:a16="http://schemas.microsoft.com/office/drawing/2014/main" val="2927480698"/>
                        </a:ext>
                      </a:extLst>
                    </a:gridCol>
                    <a:gridCol w="473357">
                      <a:extLst>
                        <a:ext uri="{9D8B030D-6E8A-4147-A177-3AD203B41FA5}">
                          <a16:colId xmlns:a16="http://schemas.microsoft.com/office/drawing/2014/main" val="2921413113"/>
                        </a:ext>
                      </a:extLst>
                    </a:gridCol>
                    <a:gridCol w="473357">
                      <a:extLst>
                        <a:ext uri="{9D8B030D-6E8A-4147-A177-3AD203B41FA5}">
                          <a16:colId xmlns:a16="http://schemas.microsoft.com/office/drawing/2014/main" val="3807948397"/>
                        </a:ext>
                      </a:extLst>
                    </a:gridCol>
                  </a:tblGrid>
                  <a:tr h="370840">
                    <a:tc>
                      <a:txBody>
                        <a:bodyPr/>
                        <a:lstStyle/>
                        <a:p>
                          <a:endParaRPr lang="en-US"/>
                        </a:p>
                      </a:txBody>
                      <a:tcPr anchor="ctr">
                        <a:blipFill>
                          <a:blip r:embed="rId2"/>
                          <a:stretch>
                            <a:fillRect l="-1282" t="-1639" r="-700000" b="-703279"/>
                          </a:stretch>
                        </a:blipFill>
                      </a:tcPr>
                    </a:tc>
                    <a:tc>
                      <a:txBody>
                        <a:bodyPr/>
                        <a:lstStyle/>
                        <a:p>
                          <a:endParaRPr lang="en-US"/>
                        </a:p>
                      </a:txBody>
                      <a:tcPr anchor="ctr">
                        <a:blipFill>
                          <a:blip r:embed="rId2"/>
                          <a:stretch>
                            <a:fillRect l="-101282" t="-1639" r="-600000" b="-703279"/>
                          </a:stretch>
                        </a:blipFill>
                      </a:tcPr>
                    </a:tc>
                    <a:tc>
                      <a:txBody>
                        <a:bodyPr/>
                        <a:lstStyle/>
                        <a:p>
                          <a:endParaRPr lang="en-US"/>
                        </a:p>
                      </a:txBody>
                      <a:tcPr anchor="ctr">
                        <a:blipFill>
                          <a:blip r:embed="rId2"/>
                          <a:stretch>
                            <a:fillRect l="-203896" t="-1639" r="-507792" b="-703279"/>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24491380"/>
                      </a:ext>
                    </a:extLst>
                  </a:tr>
                  <a:tr h="370840">
                    <a:tc>
                      <a:txBody>
                        <a:bodyPr/>
                        <a:lstStyle/>
                        <a:p>
                          <a:endParaRPr lang="en-US"/>
                        </a:p>
                      </a:txBody>
                      <a:tcPr anchor="ctr">
                        <a:blipFill>
                          <a:blip r:embed="rId2"/>
                          <a:stretch>
                            <a:fillRect l="-1282" t="-101639" r="-700000" b="-603279"/>
                          </a:stretch>
                        </a:blipFill>
                      </a:tcPr>
                    </a:tc>
                    <a:tc>
                      <a:txBody>
                        <a:bodyPr/>
                        <a:lstStyle/>
                        <a:p>
                          <a:endParaRPr lang="en-US"/>
                        </a:p>
                      </a:txBody>
                      <a:tcPr anchor="ctr">
                        <a:blipFill>
                          <a:blip r:embed="rId2"/>
                          <a:stretch>
                            <a:fillRect l="-101282" t="-101639" r="-600000" b="-603279"/>
                          </a:stretch>
                        </a:blipFill>
                      </a:tcPr>
                    </a:tc>
                    <a:tc>
                      <a:txBody>
                        <a:bodyPr/>
                        <a:lstStyle/>
                        <a:p>
                          <a:endParaRPr lang="en-US"/>
                        </a:p>
                      </a:txBody>
                      <a:tcPr anchor="ctr">
                        <a:blipFill>
                          <a:blip r:embed="rId2"/>
                          <a:stretch>
                            <a:fillRect l="-203896" t="-101639" r="-507792" b="-603279"/>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2407066579"/>
                      </a:ext>
                    </a:extLst>
                  </a:tr>
                  <a:tr h="370840">
                    <a:tc>
                      <a:txBody>
                        <a:bodyPr/>
                        <a:lstStyle/>
                        <a:p>
                          <a:endParaRPr lang="en-US"/>
                        </a:p>
                      </a:txBody>
                      <a:tcPr anchor="ctr">
                        <a:blipFill>
                          <a:blip r:embed="rId2"/>
                          <a:stretch>
                            <a:fillRect l="-1282" t="-201639" r="-700000" b="-503279"/>
                          </a:stretch>
                        </a:blipFill>
                      </a:tcPr>
                    </a:tc>
                    <a:tc>
                      <a:txBody>
                        <a:bodyPr/>
                        <a:lstStyle/>
                        <a:p>
                          <a:endParaRPr lang="en-US"/>
                        </a:p>
                      </a:txBody>
                      <a:tcPr anchor="ctr">
                        <a:blipFill>
                          <a:blip r:embed="rId2"/>
                          <a:stretch>
                            <a:fillRect l="-101282" t="-201639" r="-600000" b="-503279"/>
                          </a:stretch>
                        </a:blipFill>
                      </a:tcPr>
                    </a:tc>
                    <a:tc>
                      <a:txBody>
                        <a:bodyPr/>
                        <a:lstStyle/>
                        <a:p>
                          <a:endParaRPr lang="en-US"/>
                        </a:p>
                      </a:txBody>
                      <a:tcPr anchor="ctr">
                        <a:blipFill>
                          <a:blip r:embed="rId2"/>
                          <a:stretch>
                            <a:fillRect l="-203896" t="-201639" r="-507792" b="-503279"/>
                          </a:stretch>
                        </a:blip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extLst>
                      <a:ext uri="{0D108BD9-81ED-4DB2-BD59-A6C34878D82A}">
                        <a16:rowId xmlns:a16="http://schemas.microsoft.com/office/drawing/2014/main" val="1371667169"/>
                      </a:ext>
                    </a:extLst>
                  </a:tr>
                  <a:tr h="370840">
                    <a:tc>
                      <a:txBody>
                        <a:bodyPr/>
                        <a:lstStyle/>
                        <a:p>
                          <a:endParaRPr lang="en-US"/>
                        </a:p>
                      </a:txBody>
                      <a:tcPr anchor="ctr">
                        <a:blipFill>
                          <a:blip r:embed="rId2"/>
                          <a:stretch>
                            <a:fillRect l="-1282" t="-301639" r="-700000" b="-403279"/>
                          </a:stretch>
                        </a:blipFill>
                      </a:tcPr>
                    </a:tc>
                    <a:tc>
                      <a:txBody>
                        <a:bodyPr/>
                        <a:lstStyle/>
                        <a:p>
                          <a:endParaRPr lang="en-US"/>
                        </a:p>
                      </a:txBody>
                      <a:tcPr anchor="ctr">
                        <a:blipFill>
                          <a:blip r:embed="rId2"/>
                          <a:stretch>
                            <a:fillRect l="-101282" t="-301639" r="-600000" b="-403279"/>
                          </a:stretch>
                        </a:blip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extLst>
                      <a:ext uri="{0D108BD9-81ED-4DB2-BD59-A6C34878D82A}">
                        <a16:rowId xmlns:a16="http://schemas.microsoft.com/office/drawing/2014/main" val="180948374"/>
                      </a:ext>
                    </a:extLst>
                  </a:tr>
                  <a:tr h="370840">
                    <a:tc>
                      <a:txBody>
                        <a:bodyPr/>
                        <a:lstStyle/>
                        <a:p>
                          <a:endParaRPr lang="en-US"/>
                        </a:p>
                      </a:txBody>
                      <a:tcPr anchor="ctr">
                        <a:blipFill>
                          <a:blip r:embed="rId2"/>
                          <a:stretch>
                            <a:fillRect l="-1282" t="-401639" r="-700000" b="-303279"/>
                          </a:stretch>
                        </a:blipFill>
                      </a:tcPr>
                    </a:tc>
                    <a:tc>
                      <a:txBody>
                        <a:bodyPr/>
                        <a:lstStyle/>
                        <a:p>
                          <a:endParaRPr lang="en-US"/>
                        </a:p>
                      </a:txBody>
                      <a:tcPr anchor="ctr">
                        <a:blipFill>
                          <a:blip r:embed="rId2"/>
                          <a:stretch>
                            <a:fillRect l="-101282" t="-401639" r="-600000" b="-303279"/>
                          </a:stretch>
                        </a:blipFill>
                      </a:tcP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extLst>
                      <a:ext uri="{0D108BD9-81ED-4DB2-BD59-A6C34878D82A}">
                        <a16:rowId xmlns:a16="http://schemas.microsoft.com/office/drawing/2014/main" val="4177707888"/>
                      </a:ext>
                    </a:extLst>
                  </a:tr>
                  <a:tr h="370840">
                    <a:tc>
                      <a:txBody>
                        <a:bodyPr/>
                        <a:lstStyle/>
                        <a:p>
                          <a:endParaRPr lang="en-US"/>
                        </a:p>
                      </a:txBody>
                      <a:tcPr anchor="ctr">
                        <a:blipFill>
                          <a:blip r:embed="rId2"/>
                          <a:stretch>
                            <a:fillRect l="-1282" t="-501639" r="-700000" b="-203279"/>
                          </a:stretch>
                        </a:blipFill>
                      </a:tcPr>
                    </a:tc>
                    <a:tc>
                      <a:txBody>
                        <a:bodyPr/>
                        <a:lstStyle/>
                        <a:p>
                          <a:endParaRPr lang="en-US"/>
                        </a:p>
                      </a:txBody>
                      <a:tcPr anchor="ctr">
                        <a:blipFill>
                          <a:blip r:embed="rId2"/>
                          <a:stretch>
                            <a:fillRect l="-101282" t="-501639" r="-600000" b="-203279"/>
                          </a:stretch>
                        </a:blipFill>
                      </a:tcP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endParaRPr lang="en-US"/>
                        </a:p>
                      </a:txBody>
                      <a:tcPr anchor="ctr">
                        <a:blipFill>
                          <a:blip r:embed="rId2"/>
                          <a:stretch>
                            <a:fillRect l="-698718" t="-501639" r="-2564" b="-203279"/>
                          </a:stretch>
                        </a:blipFill>
                      </a:tcPr>
                    </a:tc>
                    <a:extLst>
                      <a:ext uri="{0D108BD9-81ED-4DB2-BD59-A6C34878D82A}">
                        <a16:rowId xmlns:a16="http://schemas.microsoft.com/office/drawing/2014/main" val="1932557625"/>
                      </a:ext>
                    </a:extLst>
                  </a:tr>
                  <a:tr h="370840">
                    <a:tc>
                      <a:txBody>
                        <a:bodyPr/>
                        <a:lstStyle/>
                        <a:p>
                          <a:endParaRPr lang="en-US"/>
                        </a:p>
                      </a:txBody>
                      <a:tcPr anchor="ctr">
                        <a:blipFill>
                          <a:blip r:embed="rId2"/>
                          <a:stretch>
                            <a:fillRect l="-1282" t="-601639" r="-700000" b="-103279"/>
                          </a:stretch>
                        </a:blipFill>
                      </a:tcPr>
                    </a:tc>
                    <a:tc>
                      <a:txBody>
                        <a:bodyPr/>
                        <a:lstStyle/>
                        <a:p>
                          <a:endParaRPr lang="en-US"/>
                        </a:p>
                      </a:txBody>
                      <a:tcPr anchor="ctr">
                        <a:blipFill>
                          <a:blip r:embed="rId2"/>
                          <a:stretch>
                            <a:fillRect l="-101282" t="-601639" r="-600000" b="-103279"/>
                          </a:stretch>
                        </a:blipFill>
                      </a:tcPr>
                    </a:tc>
                    <a:tc>
                      <a:txBody>
                        <a:bodyPr/>
                        <a:lstStyle/>
                        <a:p>
                          <a:pPr algn="ctr"/>
                          <a:endParaRPr lang="en-PH"/>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endParaRPr lang="en-US"/>
                        </a:p>
                      </a:txBody>
                      <a:tcPr anchor="ctr">
                        <a:blipFill>
                          <a:blip r:embed="rId2"/>
                          <a:stretch>
                            <a:fillRect l="-698718" t="-601639" r="-2564" b="-103279"/>
                          </a:stretch>
                        </a:blipFill>
                      </a:tcPr>
                    </a:tc>
                    <a:extLst>
                      <a:ext uri="{0D108BD9-81ED-4DB2-BD59-A6C34878D82A}">
                        <a16:rowId xmlns:a16="http://schemas.microsoft.com/office/drawing/2014/main" val="2900348023"/>
                      </a:ext>
                    </a:extLst>
                  </a:tr>
                  <a:tr h="370840">
                    <a:tc>
                      <a:txBody>
                        <a:bodyPr/>
                        <a:lstStyle/>
                        <a:p>
                          <a:endParaRPr lang="en-US"/>
                        </a:p>
                      </a:txBody>
                      <a:tcPr anchor="ctr">
                        <a:blipFill>
                          <a:blip r:embed="rId2"/>
                          <a:stretch>
                            <a:fillRect l="-1282" t="-701639" r="-700000" b="-3279"/>
                          </a:stretch>
                        </a:blipFill>
                      </a:tcPr>
                    </a:tc>
                    <a:tc>
                      <a:txBody>
                        <a:bodyPr/>
                        <a:lstStyle/>
                        <a:p>
                          <a:endParaRPr lang="en-US"/>
                        </a:p>
                      </a:txBody>
                      <a:tcPr anchor="ctr">
                        <a:blipFill>
                          <a:blip r:embed="rId2"/>
                          <a:stretch>
                            <a:fillRect l="-101282" t="-701639" r="-600000" b="-3279"/>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endParaRPr lang="en-US"/>
                        </a:p>
                      </a:txBody>
                      <a:tcPr anchor="ctr">
                        <a:blipFill>
                          <a:blip r:embed="rId2"/>
                          <a:stretch>
                            <a:fillRect l="-698718" t="-701639" r="-2564" b="-3279"/>
                          </a:stretch>
                        </a:blipFill>
                      </a:tcPr>
                    </a:tc>
                    <a:extLst>
                      <a:ext uri="{0D108BD9-81ED-4DB2-BD59-A6C34878D82A}">
                        <a16:rowId xmlns:a16="http://schemas.microsoft.com/office/drawing/2014/main" val="186938089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8" name="Table 5">
                <a:extLst>
                  <a:ext uri="{FF2B5EF4-FFF2-40B4-BE49-F238E27FC236}">
                    <a16:creationId xmlns:a16="http://schemas.microsoft.com/office/drawing/2014/main" id="{2BD07ED5-1671-EEC9-337F-F058AC702446}"/>
                  </a:ext>
                </a:extLst>
              </p:cNvPr>
              <p:cNvGraphicFramePr>
                <a:graphicFrameLocks noGrp="1"/>
              </p:cNvGraphicFramePr>
              <p:nvPr>
                <p:extLst>
                  <p:ext uri="{D42A27DB-BD31-4B8C-83A1-F6EECF244321}">
                    <p14:modId xmlns:p14="http://schemas.microsoft.com/office/powerpoint/2010/main" val="1954526443"/>
                  </p:ext>
                </p:extLst>
              </p:nvPr>
            </p:nvGraphicFramePr>
            <p:xfrm>
              <a:off x="7286510" y="2000170"/>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3786132914"/>
                        </a:ext>
                      </a:extLst>
                    </a:gridCol>
                    <a:gridCol w="516000">
                      <a:extLst>
                        <a:ext uri="{9D8B030D-6E8A-4147-A177-3AD203B41FA5}">
                          <a16:colId xmlns:a16="http://schemas.microsoft.com/office/drawing/2014/main" val="2302011564"/>
                        </a:ext>
                      </a:extLst>
                    </a:gridCol>
                    <a:gridCol w="516000">
                      <a:extLst>
                        <a:ext uri="{9D8B030D-6E8A-4147-A177-3AD203B41FA5}">
                          <a16:colId xmlns:a16="http://schemas.microsoft.com/office/drawing/2014/main" val="2478339850"/>
                        </a:ext>
                      </a:extLst>
                    </a:gridCol>
                  </a:tblGrid>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𝜌</m:t>
                                    </m:r>
                                  </m:e>
                                  <m:sub>
                                    <m:r>
                                      <a:rPr lang="en-PH" sz="2000" b="0" i="1" smtClean="0">
                                        <a:solidFill>
                                          <a:schemeClr val="tx1"/>
                                        </a:solidFill>
                                        <a:latin typeface="Cambria Math" panose="02040503050406030204" pitchFamily="18" charset="0"/>
                                      </a:rPr>
                                      <m:t>1</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𝜌</m:t>
                                    </m:r>
                                  </m:e>
                                  <m:sub>
                                    <m:r>
                                      <a:rPr lang="en-PH" sz="2000" b="0" i="1" smtClean="0">
                                        <a:solidFill>
                                          <a:schemeClr val="tx1"/>
                                        </a:solidFill>
                                        <a:latin typeface="Cambria Math" panose="02040503050406030204" pitchFamily="18" charset="0"/>
                                      </a:rPr>
                                      <m:t>4</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𝜌</m:t>
                                    </m:r>
                                  </m:e>
                                  <m:sub>
                                    <m:r>
                                      <a:rPr lang="en-PH" sz="2000" b="0" i="1" smtClean="0">
                                        <a:solidFill>
                                          <a:schemeClr val="tx1"/>
                                        </a:solidFill>
                                        <a:latin typeface="Cambria Math" panose="02040503050406030204" pitchFamily="18" charset="0"/>
                                      </a:rPr>
                                      <m:t>7</m:t>
                                    </m:r>
                                  </m:sub>
                                </m:sSub>
                              </m:oMath>
                            </m:oMathPara>
                          </a14:m>
                          <a:endParaRPr lang="en-PH" sz="2000" dirty="0">
                            <a:solidFill>
                              <a:schemeClr val="tx1"/>
                            </a:solidFill>
                          </a:endParaRPr>
                        </a:p>
                      </a:txBody>
                      <a:tcPr marL="98105" marR="98105" marT="49052" marB="49052" anchor="ctr"/>
                    </a:tc>
                    <a:extLst>
                      <a:ext uri="{0D108BD9-81ED-4DB2-BD59-A6C34878D82A}">
                        <a16:rowId xmlns:a16="http://schemas.microsoft.com/office/drawing/2014/main" val="453460148"/>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𝜌</m:t>
                                    </m:r>
                                  </m:e>
                                  <m:sub>
                                    <m:r>
                                      <a:rPr lang="en-PH" sz="2000" b="0" i="1" smtClean="0">
                                        <a:solidFill>
                                          <a:schemeClr val="tx1"/>
                                        </a:solidFill>
                                        <a:latin typeface="Cambria Math" panose="02040503050406030204" pitchFamily="18" charset="0"/>
                                      </a:rPr>
                                      <m:t>2</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𝜌</m:t>
                                    </m:r>
                                  </m:e>
                                  <m:sub>
                                    <m:r>
                                      <a:rPr lang="en-PH" sz="2000" b="0" i="1" smtClean="0">
                                        <a:solidFill>
                                          <a:schemeClr val="tx1"/>
                                        </a:solidFill>
                                        <a:latin typeface="Cambria Math" panose="02040503050406030204" pitchFamily="18" charset="0"/>
                                      </a:rPr>
                                      <m:t>5</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𝜌</m:t>
                                    </m:r>
                                  </m:e>
                                  <m:sub>
                                    <m:r>
                                      <a:rPr lang="en-PH" sz="2000" b="0" i="1" smtClean="0">
                                        <a:solidFill>
                                          <a:schemeClr val="tx1"/>
                                        </a:solidFill>
                                        <a:latin typeface="Cambria Math" panose="02040503050406030204" pitchFamily="18" charset="0"/>
                                      </a:rPr>
                                      <m:t>8</m:t>
                                    </m:r>
                                  </m:sub>
                                </m:sSub>
                              </m:oMath>
                            </m:oMathPara>
                          </a14:m>
                          <a:endParaRPr lang="en-PH" sz="2000" dirty="0">
                            <a:solidFill>
                              <a:schemeClr val="tx1"/>
                            </a:solidFill>
                          </a:endParaRPr>
                        </a:p>
                      </a:txBody>
                      <a:tcPr marL="98105" marR="98105" marT="49052" marB="49052" anchor="ctr"/>
                    </a:tc>
                    <a:extLst>
                      <a:ext uri="{0D108BD9-81ED-4DB2-BD59-A6C34878D82A}">
                        <a16:rowId xmlns:a16="http://schemas.microsoft.com/office/drawing/2014/main" val="217201289"/>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𝜌</m:t>
                                    </m:r>
                                  </m:e>
                                  <m:sub>
                                    <m:r>
                                      <a:rPr lang="en-PH" sz="2000" b="0" i="1" smtClean="0">
                                        <a:solidFill>
                                          <a:schemeClr val="tx1"/>
                                        </a:solidFill>
                                        <a:latin typeface="Cambria Math" panose="02040503050406030204" pitchFamily="18" charset="0"/>
                                      </a:rPr>
                                      <m:t>3</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𝜌</m:t>
                                    </m:r>
                                  </m:e>
                                  <m:sub>
                                    <m:r>
                                      <a:rPr lang="en-PH" sz="2000" b="0" i="1" smtClean="0">
                                        <a:solidFill>
                                          <a:schemeClr val="tx1"/>
                                        </a:solidFill>
                                        <a:latin typeface="Cambria Math" panose="02040503050406030204" pitchFamily="18" charset="0"/>
                                      </a:rPr>
                                      <m:t>6</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𝜌</m:t>
                                    </m:r>
                                  </m:e>
                                  <m:sub>
                                    <m:r>
                                      <a:rPr lang="en-PH" sz="2000" b="0" i="1" smtClean="0">
                                        <a:solidFill>
                                          <a:schemeClr val="tx1"/>
                                        </a:solidFill>
                                        <a:latin typeface="Cambria Math" panose="02040503050406030204" pitchFamily="18" charset="0"/>
                                      </a:rPr>
                                      <m:t>9</m:t>
                                    </m:r>
                                  </m:sub>
                                </m:sSub>
                              </m:oMath>
                            </m:oMathPara>
                          </a14:m>
                          <a:endParaRPr lang="en-PH" sz="2000" dirty="0">
                            <a:solidFill>
                              <a:schemeClr val="tx1"/>
                            </a:solidFill>
                          </a:endParaRPr>
                        </a:p>
                      </a:txBody>
                      <a:tcPr marL="98105" marR="98105" marT="49052" marB="49052" anchor="ctr"/>
                    </a:tc>
                    <a:extLst>
                      <a:ext uri="{0D108BD9-81ED-4DB2-BD59-A6C34878D82A}">
                        <a16:rowId xmlns:a16="http://schemas.microsoft.com/office/drawing/2014/main" val="89817676"/>
                      </a:ext>
                    </a:extLst>
                  </a:tr>
                </a:tbl>
              </a:graphicData>
            </a:graphic>
          </p:graphicFrame>
        </mc:Choice>
        <mc:Fallback>
          <p:graphicFrame>
            <p:nvGraphicFramePr>
              <p:cNvPr id="8" name="Table 5">
                <a:extLst>
                  <a:ext uri="{FF2B5EF4-FFF2-40B4-BE49-F238E27FC236}">
                    <a16:creationId xmlns:a16="http://schemas.microsoft.com/office/drawing/2014/main" id="{2BD07ED5-1671-EEC9-337F-F058AC702446}"/>
                  </a:ext>
                </a:extLst>
              </p:cNvPr>
              <p:cNvGraphicFramePr>
                <a:graphicFrameLocks noGrp="1"/>
              </p:cNvGraphicFramePr>
              <p:nvPr>
                <p:extLst>
                  <p:ext uri="{D42A27DB-BD31-4B8C-83A1-F6EECF244321}">
                    <p14:modId xmlns:p14="http://schemas.microsoft.com/office/powerpoint/2010/main" val="1954526443"/>
                  </p:ext>
                </p:extLst>
              </p:nvPr>
            </p:nvGraphicFramePr>
            <p:xfrm>
              <a:off x="7286510" y="2000170"/>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3786132914"/>
                        </a:ext>
                      </a:extLst>
                    </a:gridCol>
                    <a:gridCol w="516000">
                      <a:extLst>
                        <a:ext uri="{9D8B030D-6E8A-4147-A177-3AD203B41FA5}">
                          <a16:colId xmlns:a16="http://schemas.microsoft.com/office/drawing/2014/main" val="2302011564"/>
                        </a:ext>
                      </a:extLst>
                    </a:gridCol>
                    <a:gridCol w="516000">
                      <a:extLst>
                        <a:ext uri="{9D8B030D-6E8A-4147-A177-3AD203B41FA5}">
                          <a16:colId xmlns:a16="http://schemas.microsoft.com/office/drawing/2014/main" val="2478339850"/>
                        </a:ext>
                      </a:extLst>
                    </a:gridCol>
                  </a:tblGrid>
                  <a:tr h="516000">
                    <a:tc>
                      <a:txBody>
                        <a:bodyPr/>
                        <a:lstStyle/>
                        <a:p>
                          <a:endParaRPr lang="en-US"/>
                        </a:p>
                      </a:txBody>
                      <a:tcPr marL="98105" marR="98105" marT="49052" marB="49052" anchor="ctr">
                        <a:blipFill>
                          <a:blip r:embed="rId3"/>
                          <a:stretch>
                            <a:fillRect l="-1176" t="-1176" r="-202353" b="-202353"/>
                          </a:stretch>
                        </a:blipFill>
                      </a:tcPr>
                    </a:tc>
                    <a:tc>
                      <a:txBody>
                        <a:bodyPr/>
                        <a:lstStyle/>
                        <a:p>
                          <a:endParaRPr lang="en-US"/>
                        </a:p>
                      </a:txBody>
                      <a:tcPr marL="98105" marR="98105" marT="49052" marB="49052" anchor="ctr">
                        <a:blipFill>
                          <a:blip r:embed="rId3"/>
                          <a:stretch>
                            <a:fillRect l="-101176" t="-1176" r="-102353" b="-202353"/>
                          </a:stretch>
                        </a:blipFill>
                      </a:tcPr>
                    </a:tc>
                    <a:tc>
                      <a:txBody>
                        <a:bodyPr/>
                        <a:lstStyle/>
                        <a:p>
                          <a:endParaRPr lang="en-US"/>
                        </a:p>
                      </a:txBody>
                      <a:tcPr marL="98105" marR="98105" marT="49052" marB="49052" anchor="ctr">
                        <a:blipFill>
                          <a:blip r:embed="rId3"/>
                          <a:stretch>
                            <a:fillRect l="-201176" t="-1176" r="-2353" b="-202353"/>
                          </a:stretch>
                        </a:blipFill>
                      </a:tcPr>
                    </a:tc>
                    <a:extLst>
                      <a:ext uri="{0D108BD9-81ED-4DB2-BD59-A6C34878D82A}">
                        <a16:rowId xmlns:a16="http://schemas.microsoft.com/office/drawing/2014/main" val="453460148"/>
                      </a:ext>
                    </a:extLst>
                  </a:tr>
                  <a:tr h="516000">
                    <a:tc>
                      <a:txBody>
                        <a:bodyPr/>
                        <a:lstStyle/>
                        <a:p>
                          <a:endParaRPr lang="en-US"/>
                        </a:p>
                      </a:txBody>
                      <a:tcPr marL="98105" marR="98105" marT="49052" marB="49052" anchor="ctr">
                        <a:blipFill>
                          <a:blip r:embed="rId3"/>
                          <a:stretch>
                            <a:fillRect l="-1176" t="-101176" r="-202353" b="-102353"/>
                          </a:stretch>
                        </a:blipFill>
                      </a:tcPr>
                    </a:tc>
                    <a:tc>
                      <a:txBody>
                        <a:bodyPr/>
                        <a:lstStyle/>
                        <a:p>
                          <a:endParaRPr lang="en-US"/>
                        </a:p>
                      </a:txBody>
                      <a:tcPr marL="98105" marR="98105" marT="49052" marB="49052" anchor="ctr">
                        <a:blipFill>
                          <a:blip r:embed="rId3"/>
                          <a:stretch>
                            <a:fillRect l="-101176" t="-101176" r="-102353" b="-102353"/>
                          </a:stretch>
                        </a:blipFill>
                      </a:tcPr>
                    </a:tc>
                    <a:tc>
                      <a:txBody>
                        <a:bodyPr/>
                        <a:lstStyle/>
                        <a:p>
                          <a:endParaRPr lang="en-US"/>
                        </a:p>
                      </a:txBody>
                      <a:tcPr marL="98105" marR="98105" marT="49052" marB="49052" anchor="ctr">
                        <a:blipFill>
                          <a:blip r:embed="rId3"/>
                          <a:stretch>
                            <a:fillRect l="-201176" t="-101176" r="-2353" b="-102353"/>
                          </a:stretch>
                        </a:blipFill>
                      </a:tcPr>
                    </a:tc>
                    <a:extLst>
                      <a:ext uri="{0D108BD9-81ED-4DB2-BD59-A6C34878D82A}">
                        <a16:rowId xmlns:a16="http://schemas.microsoft.com/office/drawing/2014/main" val="217201289"/>
                      </a:ext>
                    </a:extLst>
                  </a:tr>
                  <a:tr h="516000">
                    <a:tc>
                      <a:txBody>
                        <a:bodyPr/>
                        <a:lstStyle/>
                        <a:p>
                          <a:endParaRPr lang="en-US"/>
                        </a:p>
                      </a:txBody>
                      <a:tcPr marL="98105" marR="98105" marT="49052" marB="49052" anchor="ctr">
                        <a:blipFill>
                          <a:blip r:embed="rId3"/>
                          <a:stretch>
                            <a:fillRect l="-1176" t="-201176" r="-202353" b="-2353"/>
                          </a:stretch>
                        </a:blipFill>
                      </a:tcPr>
                    </a:tc>
                    <a:tc>
                      <a:txBody>
                        <a:bodyPr/>
                        <a:lstStyle/>
                        <a:p>
                          <a:endParaRPr lang="en-US"/>
                        </a:p>
                      </a:txBody>
                      <a:tcPr marL="98105" marR="98105" marT="49052" marB="49052" anchor="ctr">
                        <a:blipFill>
                          <a:blip r:embed="rId3"/>
                          <a:stretch>
                            <a:fillRect l="-101176" t="-201176" r="-102353" b="-2353"/>
                          </a:stretch>
                        </a:blipFill>
                      </a:tcPr>
                    </a:tc>
                    <a:tc>
                      <a:txBody>
                        <a:bodyPr/>
                        <a:lstStyle/>
                        <a:p>
                          <a:endParaRPr lang="en-US"/>
                        </a:p>
                      </a:txBody>
                      <a:tcPr marL="98105" marR="98105" marT="49052" marB="49052" anchor="ctr">
                        <a:blipFill>
                          <a:blip r:embed="rId3"/>
                          <a:stretch>
                            <a:fillRect l="-201176" t="-201176" r="-2353" b="-2353"/>
                          </a:stretch>
                        </a:blipFill>
                      </a:tcPr>
                    </a:tc>
                    <a:extLst>
                      <a:ext uri="{0D108BD9-81ED-4DB2-BD59-A6C34878D82A}">
                        <a16:rowId xmlns:a16="http://schemas.microsoft.com/office/drawing/2014/main" val="89817676"/>
                      </a:ext>
                    </a:extLst>
                  </a:tr>
                </a:tbl>
              </a:graphicData>
            </a:graphic>
          </p:graphicFrame>
        </mc:Fallback>
      </mc:AlternateContent>
      <p:cxnSp>
        <p:nvCxnSpPr>
          <p:cNvPr id="9" name="Straight Arrow Connector 8">
            <a:extLst>
              <a:ext uri="{FF2B5EF4-FFF2-40B4-BE49-F238E27FC236}">
                <a16:creationId xmlns:a16="http://schemas.microsoft.com/office/drawing/2014/main" id="{666A20AD-B8EF-159A-FA4A-959F2DAA6CD0}"/>
              </a:ext>
            </a:extLst>
          </p:cNvPr>
          <p:cNvCxnSpPr>
            <a:cxnSpLocks/>
          </p:cNvCxnSpPr>
          <p:nvPr/>
        </p:nvCxnSpPr>
        <p:spPr>
          <a:xfrm>
            <a:off x="1835152" y="2714865"/>
            <a:ext cx="286887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F8E322F-66DD-AA19-AF11-51EC9B5BCD03}"/>
              </a:ext>
            </a:extLst>
          </p:cNvPr>
          <p:cNvSpPr txBox="1"/>
          <p:nvPr/>
        </p:nvSpPr>
        <p:spPr>
          <a:xfrm>
            <a:off x="4828593" y="4875179"/>
            <a:ext cx="2492041" cy="400110"/>
          </a:xfrm>
          <a:prstGeom prst="rect">
            <a:avLst/>
          </a:prstGeom>
          <a:noFill/>
        </p:spPr>
        <p:txBody>
          <a:bodyPr wrap="square" rtlCol="0">
            <a:spAutoFit/>
          </a:bodyPr>
          <a:lstStyle/>
          <a:p>
            <a:pPr algn="ctr"/>
            <a:r>
              <a:rPr lang="en-PH" sz="2000" dirty="0"/>
              <a:t>Learning probability:</a:t>
            </a:r>
          </a:p>
        </p:txBody>
      </p:sp>
      <p:sp>
        <p:nvSpPr>
          <p:cNvPr id="11" name="TextBox 10">
            <a:extLst>
              <a:ext uri="{FF2B5EF4-FFF2-40B4-BE49-F238E27FC236}">
                <a16:creationId xmlns:a16="http://schemas.microsoft.com/office/drawing/2014/main" id="{75CD01A2-D1A8-3FFA-ACE0-7846DEBE0F93}"/>
              </a:ext>
            </a:extLst>
          </p:cNvPr>
          <p:cNvSpPr txBox="1"/>
          <p:nvPr/>
        </p:nvSpPr>
        <p:spPr>
          <a:xfrm>
            <a:off x="164186" y="5244637"/>
            <a:ext cx="4329362" cy="369332"/>
          </a:xfrm>
          <a:prstGeom prst="rect">
            <a:avLst/>
          </a:prstGeom>
          <a:noFill/>
        </p:spPr>
        <p:txBody>
          <a:bodyPr wrap="square" rtlCol="0">
            <a:spAutoFit/>
          </a:bodyPr>
          <a:lstStyle/>
          <a:p>
            <a:pPr algn="ctr"/>
            <a:r>
              <a:rPr lang="en-PH" sz="1800" dirty="0"/>
              <a:t>Classroom represented as lattice of cells</a:t>
            </a:r>
            <a:endParaRPr lang="en-PH"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8C36014A-B61D-1AFA-2A71-5457794F709B}"/>
                  </a:ext>
                </a:extLst>
              </p:cNvPr>
              <p:cNvSpPr txBox="1"/>
              <p:nvPr/>
            </p:nvSpPr>
            <p:spPr>
              <a:xfrm>
                <a:off x="6001244" y="4633587"/>
                <a:ext cx="6093994" cy="1421287"/>
              </a:xfrm>
              <a:prstGeom prst="rect">
                <a:avLst/>
              </a:prstGeom>
              <a:noFill/>
            </p:spPr>
            <p:txBody>
              <a:bodyPr wrap="square">
                <a:spAutoFit/>
              </a:bodyPr>
              <a:lstStyle/>
              <a:p>
                <a:pPr>
                  <a:lnSpc>
                    <a:spcPct val="170000"/>
                  </a:lnSpc>
                </a:pPr>
                <a14:m>
                  <m:oMathPara xmlns:m="http://schemas.openxmlformats.org/officeDocument/2006/math">
                    <m:oMathParaPr>
                      <m:jc m:val="centerGroup"/>
                    </m:oMathParaPr>
                    <m:oMath xmlns:m="http://schemas.openxmlformats.org/officeDocument/2006/math">
                      <m:sSub>
                        <m:sSubPr>
                          <m:ctrlPr>
                            <a:rPr lang="en-PH" sz="2000" i="1">
                              <a:latin typeface="Cambria Math" panose="02040503050406030204" pitchFamily="18" charset="0"/>
                            </a:rPr>
                          </m:ctrlPr>
                        </m:sSubPr>
                        <m:e>
                          <m:r>
                            <a:rPr lang="en-PH" sz="2000" i="1">
                              <a:latin typeface="Cambria Math" panose="02040503050406030204" pitchFamily="18" charset="0"/>
                            </a:rPr>
                            <m:t>𝑃</m:t>
                          </m:r>
                        </m:e>
                        <m:sub>
                          <m:r>
                            <a:rPr lang="en-PH" sz="2000" i="1">
                              <a:latin typeface="Cambria Math" panose="02040503050406030204" pitchFamily="18" charset="0"/>
                            </a:rPr>
                            <m:t>𝑖𝑗</m:t>
                          </m:r>
                        </m:sub>
                      </m:sSub>
                      <m:r>
                        <a:rPr lang="en-PH" sz="2000" i="1">
                          <a:latin typeface="Cambria Math" panose="02040503050406030204" pitchFamily="18" charset="0"/>
                        </a:rPr>
                        <m:t>=1 −</m:t>
                      </m:r>
                      <m:nary>
                        <m:naryPr>
                          <m:chr m:val="∏"/>
                          <m:supHide m:val="on"/>
                          <m:ctrlPr>
                            <a:rPr lang="en-PH" sz="2000" i="1">
                              <a:latin typeface="Cambria Math" panose="02040503050406030204" pitchFamily="18" charset="0"/>
                            </a:rPr>
                          </m:ctrlPr>
                        </m:naryPr>
                        <m:sub>
                          <m:r>
                            <a:rPr lang="en-PH" sz="2000" i="1">
                              <a:latin typeface="Cambria Math" panose="02040503050406030204" pitchFamily="18" charset="0"/>
                            </a:rPr>
                            <m:t>∀</m:t>
                          </m:r>
                          <m:r>
                            <a:rPr lang="en-PH" sz="2000" i="1">
                              <a:latin typeface="Cambria Math" panose="02040503050406030204" pitchFamily="18" charset="0"/>
                            </a:rPr>
                            <m:t>𝛿</m:t>
                          </m:r>
                          <m:r>
                            <a:rPr lang="en-PH" sz="2000" i="1">
                              <a:latin typeface="Cambria Math" panose="02040503050406030204" pitchFamily="18" charset="0"/>
                            </a:rPr>
                            <m:t>𝑖</m:t>
                          </m:r>
                          <m:r>
                            <a:rPr lang="en-PH" sz="2000" i="1">
                              <a:latin typeface="Cambria Math" panose="02040503050406030204" pitchFamily="18" charset="0"/>
                            </a:rPr>
                            <m:t>,</m:t>
                          </m:r>
                          <m:r>
                            <a:rPr lang="en-PH" sz="2000" i="1">
                              <a:latin typeface="Cambria Math" panose="02040503050406030204" pitchFamily="18" charset="0"/>
                            </a:rPr>
                            <m:t>𝛿</m:t>
                          </m:r>
                          <m:r>
                            <a:rPr lang="en-PH" sz="2000" i="1">
                              <a:latin typeface="Cambria Math" panose="02040503050406030204" pitchFamily="18" charset="0"/>
                            </a:rPr>
                            <m:t>𝑗</m:t>
                          </m:r>
                        </m:sub>
                        <m:sup/>
                        <m:e>
                          <m:r>
                            <a:rPr lang="en-PH" sz="2000" i="1">
                              <a:latin typeface="Cambria Math" panose="02040503050406030204" pitchFamily="18" charset="0"/>
                            </a:rPr>
                            <m:t>[1−</m:t>
                          </m:r>
                          <m:sSub>
                            <m:sSubPr>
                              <m:ctrlPr>
                                <a:rPr lang="en-PH" sz="2000" i="1">
                                  <a:latin typeface="Cambria Math" panose="02040503050406030204" pitchFamily="18" charset="0"/>
                                </a:rPr>
                              </m:ctrlPr>
                            </m:sSubPr>
                            <m:e>
                              <m:r>
                                <a:rPr lang="en-PH" sz="2000" i="1">
                                  <a:latin typeface="Cambria Math" panose="02040503050406030204" pitchFamily="18" charset="0"/>
                                </a:rPr>
                                <m:t>(</m:t>
                              </m:r>
                              <m:r>
                                <a:rPr lang="en-PH" sz="2000" i="1">
                                  <a:latin typeface="Cambria Math" panose="02040503050406030204" pitchFamily="18" charset="0"/>
                                </a:rPr>
                                <m:t>𝜆</m:t>
                              </m:r>
                            </m:e>
                            <m:sub>
                              <m:r>
                                <a:rPr lang="en-PH" sz="2000" i="1">
                                  <a:latin typeface="Cambria Math" panose="02040503050406030204" pitchFamily="18" charset="0"/>
                                </a:rPr>
                                <m:t>𝑖𝑗</m:t>
                              </m:r>
                            </m:sub>
                          </m:sSub>
                          <m:r>
                            <a:rPr lang="en-PH" sz="2000" i="1">
                              <a:latin typeface="Cambria Math" panose="02040503050406030204" pitchFamily="18" charset="0"/>
                            </a:rPr>
                            <m:t>)(</m:t>
                          </m:r>
                          <m:sSub>
                            <m:sSubPr>
                              <m:ctrlPr>
                                <a:rPr lang="en-PH" sz="2000" i="1">
                                  <a:latin typeface="Cambria Math" panose="02040503050406030204" pitchFamily="18" charset="0"/>
                                </a:rPr>
                              </m:ctrlPr>
                            </m:sSubPr>
                            <m:e>
                              <m:r>
                                <a:rPr lang="en-PH" sz="2000" i="1">
                                  <a:latin typeface="Cambria Math" panose="02040503050406030204" pitchFamily="18" charset="0"/>
                                </a:rPr>
                                <m:t>𝜌</m:t>
                              </m:r>
                            </m:e>
                            <m:sub>
                              <m:r>
                                <a:rPr lang="en-PH" sz="2000" i="1">
                                  <a:latin typeface="Cambria Math" panose="02040503050406030204" pitchFamily="18" charset="0"/>
                                </a:rPr>
                                <m:t>𝑖</m:t>
                              </m:r>
                              <m:r>
                                <a:rPr lang="en-PH" sz="2000" i="1">
                                  <a:latin typeface="Cambria Math" panose="02040503050406030204" pitchFamily="18" charset="0"/>
                                </a:rPr>
                                <m:t>+</m:t>
                              </m:r>
                              <m:r>
                                <a:rPr lang="en-PH" sz="2000" i="1">
                                  <a:latin typeface="Cambria Math" panose="02040503050406030204" pitchFamily="18" charset="0"/>
                                </a:rPr>
                                <m:t>𝛿</m:t>
                              </m:r>
                              <m:r>
                                <a:rPr lang="en-PH" sz="2000" i="1">
                                  <a:latin typeface="Cambria Math" panose="02040503050406030204" pitchFamily="18" charset="0"/>
                                </a:rPr>
                                <m:t>𝑖</m:t>
                              </m:r>
                              <m:r>
                                <a:rPr lang="en-PH" sz="2000" i="1">
                                  <a:latin typeface="Cambria Math" panose="02040503050406030204" pitchFamily="18" charset="0"/>
                                </a:rPr>
                                <m:t>, </m:t>
                              </m:r>
                              <m:r>
                                <a:rPr lang="en-PH" sz="2000" i="1">
                                  <a:latin typeface="Cambria Math" panose="02040503050406030204" pitchFamily="18" charset="0"/>
                                </a:rPr>
                                <m:t>𝑗</m:t>
                              </m:r>
                              <m:r>
                                <a:rPr lang="en-PH" sz="2000" i="1">
                                  <a:latin typeface="Cambria Math" panose="02040503050406030204" pitchFamily="18" charset="0"/>
                                </a:rPr>
                                <m:t>+</m:t>
                              </m:r>
                              <m:r>
                                <a:rPr lang="en-PH" sz="2000" i="1">
                                  <a:latin typeface="Cambria Math" panose="02040503050406030204" pitchFamily="18" charset="0"/>
                                </a:rPr>
                                <m:t>𝛿</m:t>
                              </m:r>
                              <m:r>
                                <a:rPr lang="en-PH" sz="2000" i="1">
                                  <a:latin typeface="Cambria Math" panose="02040503050406030204" pitchFamily="18" charset="0"/>
                                </a:rPr>
                                <m:t>𝑗</m:t>
                              </m:r>
                            </m:sub>
                          </m:sSub>
                          <m:r>
                            <a:rPr lang="en-PH" sz="2000" i="1">
                              <a:latin typeface="Cambria Math" panose="02040503050406030204" pitchFamily="18" charset="0"/>
                            </a:rPr>
                            <m:t>)(</m:t>
                          </m:r>
                          <m:sSub>
                            <m:sSubPr>
                              <m:ctrlPr>
                                <a:rPr lang="en-PH" sz="2000" i="1">
                                  <a:latin typeface="Cambria Math" panose="02040503050406030204" pitchFamily="18" charset="0"/>
                                </a:rPr>
                              </m:ctrlPr>
                            </m:sSubPr>
                            <m:e>
                              <m:r>
                                <a:rPr lang="en-PH" sz="2000" i="1">
                                  <a:latin typeface="Cambria Math" panose="02040503050406030204" pitchFamily="18" charset="0"/>
                                </a:rPr>
                                <m:t>𝑠</m:t>
                              </m:r>
                            </m:e>
                            <m:sub>
                              <m:r>
                                <a:rPr lang="en-PH" sz="2000" i="1">
                                  <a:latin typeface="Cambria Math" panose="02040503050406030204" pitchFamily="18" charset="0"/>
                                </a:rPr>
                                <m:t>𝑖</m:t>
                              </m:r>
                              <m:r>
                                <a:rPr lang="en-PH" sz="2000" i="1">
                                  <a:latin typeface="Cambria Math" panose="02040503050406030204" pitchFamily="18" charset="0"/>
                                </a:rPr>
                                <m:t>+</m:t>
                              </m:r>
                              <m:r>
                                <a:rPr lang="en-PH" sz="2000" i="1">
                                  <a:latin typeface="Cambria Math" panose="02040503050406030204" pitchFamily="18" charset="0"/>
                                </a:rPr>
                                <m:t>𝛿</m:t>
                              </m:r>
                              <m:r>
                                <a:rPr lang="en-PH" sz="2000" i="1">
                                  <a:latin typeface="Cambria Math" panose="02040503050406030204" pitchFamily="18" charset="0"/>
                                </a:rPr>
                                <m:t>𝑖</m:t>
                              </m:r>
                              <m:r>
                                <a:rPr lang="en-PH" sz="2000" i="1">
                                  <a:latin typeface="Cambria Math" panose="02040503050406030204" pitchFamily="18" charset="0"/>
                                </a:rPr>
                                <m:t>, </m:t>
                              </m:r>
                              <m:r>
                                <a:rPr lang="en-PH" sz="2000" i="1">
                                  <a:latin typeface="Cambria Math" panose="02040503050406030204" pitchFamily="18" charset="0"/>
                                </a:rPr>
                                <m:t>𝑗</m:t>
                              </m:r>
                              <m:r>
                                <a:rPr lang="en-PH" sz="2000" i="1">
                                  <a:latin typeface="Cambria Math" panose="02040503050406030204" pitchFamily="18" charset="0"/>
                                </a:rPr>
                                <m:t>+</m:t>
                              </m:r>
                              <m:r>
                                <a:rPr lang="en-PH" sz="2000" i="1">
                                  <a:latin typeface="Cambria Math" panose="02040503050406030204" pitchFamily="18" charset="0"/>
                                </a:rPr>
                                <m:t>𝛿</m:t>
                              </m:r>
                              <m:r>
                                <a:rPr lang="en-PH" sz="2000" i="1">
                                  <a:latin typeface="Cambria Math" panose="02040503050406030204" pitchFamily="18" charset="0"/>
                                </a:rPr>
                                <m:t>𝑗</m:t>
                              </m:r>
                            </m:sub>
                          </m:sSub>
                          <m:r>
                            <a:rPr lang="en-PH" sz="2000" i="1">
                              <a:latin typeface="Cambria Math" panose="02040503050406030204" pitchFamily="18" charset="0"/>
                            </a:rPr>
                            <m:t>)]</m:t>
                          </m:r>
                        </m:e>
                      </m:nary>
                    </m:oMath>
                  </m:oMathPara>
                </a14:m>
                <a:endParaRPr lang="en-PH" sz="1600" dirty="0"/>
              </a:p>
            </p:txBody>
          </p:sp>
        </mc:Choice>
        <mc:Fallback>
          <p:sp>
            <p:nvSpPr>
              <p:cNvPr id="16" name="TextBox 15">
                <a:extLst>
                  <a:ext uri="{FF2B5EF4-FFF2-40B4-BE49-F238E27FC236}">
                    <a16:creationId xmlns:a16="http://schemas.microsoft.com/office/drawing/2014/main" id="{8C36014A-B61D-1AFA-2A71-5457794F709B}"/>
                  </a:ext>
                </a:extLst>
              </p:cNvPr>
              <p:cNvSpPr txBox="1">
                <a:spLocks noRot="1" noChangeAspect="1" noMove="1" noResize="1" noEditPoints="1" noAdjustHandles="1" noChangeArrowheads="1" noChangeShapeType="1" noTextEdit="1"/>
              </p:cNvSpPr>
              <p:nvPr/>
            </p:nvSpPr>
            <p:spPr>
              <a:xfrm>
                <a:off x="6001244" y="4633587"/>
                <a:ext cx="6093994" cy="1421287"/>
              </a:xfrm>
              <a:prstGeom prst="rect">
                <a:avLst/>
              </a:prstGeom>
              <a:blipFill>
                <a:blip r:embed="rId4"/>
                <a:stretch>
                  <a:fillRect/>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graphicFrame>
            <p:nvGraphicFramePr>
              <p:cNvPr id="13" name="Table 5">
                <a:extLst>
                  <a:ext uri="{FF2B5EF4-FFF2-40B4-BE49-F238E27FC236}">
                    <a16:creationId xmlns:a16="http://schemas.microsoft.com/office/drawing/2014/main" id="{80C0E0E2-08B5-A586-1546-F9567D183C0A}"/>
                  </a:ext>
                </a:extLst>
              </p:cNvPr>
              <p:cNvGraphicFramePr>
                <a:graphicFrameLocks noGrp="1"/>
              </p:cNvGraphicFramePr>
              <p:nvPr>
                <p:extLst>
                  <p:ext uri="{D42A27DB-BD31-4B8C-83A1-F6EECF244321}">
                    <p14:modId xmlns:p14="http://schemas.microsoft.com/office/powerpoint/2010/main" val="361882625"/>
                  </p:ext>
                </p:extLst>
              </p:nvPr>
            </p:nvGraphicFramePr>
            <p:xfrm>
              <a:off x="4764801" y="2000170"/>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3786132914"/>
                        </a:ext>
                      </a:extLst>
                    </a:gridCol>
                    <a:gridCol w="516000">
                      <a:extLst>
                        <a:ext uri="{9D8B030D-6E8A-4147-A177-3AD203B41FA5}">
                          <a16:colId xmlns:a16="http://schemas.microsoft.com/office/drawing/2014/main" val="2302011564"/>
                        </a:ext>
                      </a:extLst>
                    </a:gridCol>
                    <a:gridCol w="516000">
                      <a:extLst>
                        <a:ext uri="{9D8B030D-6E8A-4147-A177-3AD203B41FA5}">
                          <a16:colId xmlns:a16="http://schemas.microsoft.com/office/drawing/2014/main" val="2478339850"/>
                        </a:ext>
                      </a:extLst>
                    </a:gridCol>
                  </a:tblGrid>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bg1"/>
                                        </a:solidFill>
                                        <a:latin typeface="Cambria Math" panose="02040503050406030204" pitchFamily="18" charset="0"/>
                                      </a:rPr>
                                    </m:ctrlPr>
                                  </m:sSubPr>
                                  <m:e>
                                    <m:r>
                                      <a:rPr lang="en-PH" sz="2000" b="0" i="1" smtClean="0">
                                        <a:solidFill>
                                          <a:schemeClr val="bg1"/>
                                        </a:solidFill>
                                        <a:latin typeface="Cambria Math" panose="02040503050406030204" pitchFamily="18" charset="0"/>
                                      </a:rPr>
                                      <m:t>𝑆</m:t>
                                    </m:r>
                                  </m:e>
                                  <m:sub>
                                    <m:r>
                                      <a:rPr lang="en-PH" sz="2000" b="0" i="1" smtClean="0">
                                        <a:solidFill>
                                          <a:schemeClr val="bg1"/>
                                        </a:solidFill>
                                        <a:latin typeface="Cambria Math" panose="02040503050406030204" pitchFamily="18" charset="0"/>
                                      </a:rPr>
                                      <m:t>1</m:t>
                                    </m:r>
                                  </m:sub>
                                </m:sSub>
                              </m:oMath>
                            </m:oMathPara>
                          </a14:m>
                          <a:endParaRPr lang="en-PH" sz="2000" dirty="0">
                            <a:solidFill>
                              <a:schemeClr val="bg1"/>
                            </a:solidFill>
                          </a:endParaRPr>
                        </a:p>
                      </a:txBody>
                      <a:tcPr marL="98105" marR="98105" marT="49052" marB="49052" anchor="ctr">
                        <a:solidFill>
                          <a:srgbClr val="15608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bg1"/>
                                        </a:solidFill>
                                        <a:latin typeface="Cambria Math" panose="02040503050406030204" pitchFamily="18" charset="0"/>
                                      </a:rPr>
                                    </m:ctrlPr>
                                  </m:sSubPr>
                                  <m:e>
                                    <m:r>
                                      <a:rPr lang="en-PH" sz="2000" b="0" i="1" smtClean="0">
                                        <a:solidFill>
                                          <a:schemeClr val="bg1"/>
                                        </a:solidFill>
                                        <a:latin typeface="Cambria Math" panose="02040503050406030204" pitchFamily="18" charset="0"/>
                                      </a:rPr>
                                      <m:t>𝑆</m:t>
                                    </m:r>
                                  </m:e>
                                  <m:sub>
                                    <m:r>
                                      <a:rPr lang="en-PH" sz="2000" b="0" i="1" smtClean="0">
                                        <a:solidFill>
                                          <a:schemeClr val="bg1"/>
                                        </a:solidFill>
                                        <a:latin typeface="Cambria Math" panose="02040503050406030204" pitchFamily="18" charset="0"/>
                                      </a:rPr>
                                      <m:t>4</m:t>
                                    </m:r>
                                  </m:sub>
                                </m:sSub>
                              </m:oMath>
                            </m:oMathPara>
                          </a14:m>
                          <a:endParaRPr lang="en-PH" sz="2000" dirty="0">
                            <a:solidFill>
                              <a:schemeClr val="bg1"/>
                            </a:solidFill>
                          </a:endParaRPr>
                        </a:p>
                      </a:txBody>
                      <a:tcPr marL="98105" marR="98105" marT="49052" marB="49052" anchor="ctr">
                        <a:solidFill>
                          <a:srgbClr val="15608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bg1"/>
                                        </a:solidFill>
                                        <a:latin typeface="Cambria Math" panose="02040503050406030204" pitchFamily="18" charset="0"/>
                                      </a:rPr>
                                    </m:ctrlPr>
                                  </m:sSubPr>
                                  <m:e>
                                    <m:r>
                                      <a:rPr lang="en-PH" sz="2000" b="0" i="1" smtClean="0">
                                        <a:solidFill>
                                          <a:schemeClr val="bg1"/>
                                        </a:solidFill>
                                        <a:latin typeface="Cambria Math" panose="02040503050406030204" pitchFamily="18" charset="0"/>
                                      </a:rPr>
                                      <m:t>𝑆</m:t>
                                    </m:r>
                                  </m:e>
                                  <m:sub>
                                    <m:r>
                                      <a:rPr lang="en-PH" sz="2000" b="0" i="1" smtClean="0">
                                        <a:solidFill>
                                          <a:schemeClr val="bg1"/>
                                        </a:solidFill>
                                        <a:latin typeface="Cambria Math" panose="02040503050406030204" pitchFamily="18" charset="0"/>
                                      </a:rPr>
                                      <m:t>7</m:t>
                                    </m:r>
                                  </m:sub>
                                </m:sSub>
                              </m:oMath>
                            </m:oMathPara>
                          </a14:m>
                          <a:endParaRPr lang="en-PH" sz="2000" dirty="0">
                            <a:solidFill>
                              <a:schemeClr val="bg1"/>
                            </a:solidFill>
                          </a:endParaRPr>
                        </a:p>
                      </a:txBody>
                      <a:tcPr marL="98105" marR="98105" marT="49052" marB="49052" anchor="ctr">
                        <a:solidFill>
                          <a:srgbClr val="156082"/>
                        </a:solidFill>
                      </a:tcPr>
                    </a:tc>
                    <a:extLst>
                      <a:ext uri="{0D108BD9-81ED-4DB2-BD59-A6C34878D82A}">
                        <a16:rowId xmlns:a16="http://schemas.microsoft.com/office/drawing/2014/main" val="453460148"/>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bg1"/>
                                        </a:solidFill>
                                        <a:latin typeface="Cambria Math" panose="02040503050406030204" pitchFamily="18" charset="0"/>
                                      </a:rPr>
                                    </m:ctrlPr>
                                  </m:sSubPr>
                                  <m:e>
                                    <m:r>
                                      <a:rPr lang="en-PH" sz="2000" b="0" i="1" smtClean="0">
                                        <a:solidFill>
                                          <a:schemeClr val="bg1"/>
                                        </a:solidFill>
                                        <a:latin typeface="Cambria Math" panose="02040503050406030204" pitchFamily="18" charset="0"/>
                                      </a:rPr>
                                      <m:t>𝑆</m:t>
                                    </m:r>
                                  </m:e>
                                  <m:sub>
                                    <m:r>
                                      <a:rPr lang="en-PH" sz="2000" b="0" i="1" smtClean="0">
                                        <a:solidFill>
                                          <a:schemeClr val="bg1"/>
                                        </a:solidFill>
                                        <a:latin typeface="Cambria Math" panose="02040503050406030204" pitchFamily="18" charset="0"/>
                                      </a:rPr>
                                      <m:t>2</m:t>
                                    </m:r>
                                  </m:sub>
                                </m:sSub>
                              </m:oMath>
                            </m:oMathPara>
                          </a14:m>
                          <a:endParaRPr lang="en-PH" sz="2000" dirty="0">
                            <a:solidFill>
                              <a:schemeClr val="bg1"/>
                            </a:solidFill>
                          </a:endParaRPr>
                        </a:p>
                      </a:txBody>
                      <a:tcPr marL="98105" marR="98105" marT="49052" marB="49052" anchor="ctr">
                        <a:solidFill>
                          <a:srgbClr val="15608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bg1"/>
                                        </a:solidFill>
                                        <a:latin typeface="Cambria Math" panose="02040503050406030204" pitchFamily="18" charset="0"/>
                                      </a:rPr>
                                    </m:ctrlPr>
                                  </m:sSubPr>
                                  <m:e>
                                    <m:r>
                                      <a:rPr lang="en-PH" sz="2000" b="0" i="1" smtClean="0">
                                        <a:solidFill>
                                          <a:schemeClr val="bg1"/>
                                        </a:solidFill>
                                        <a:latin typeface="Cambria Math" panose="02040503050406030204" pitchFamily="18" charset="0"/>
                                      </a:rPr>
                                      <m:t>𝑆</m:t>
                                    </m:r>
                                  </m:e>
                                  <m:sub>
                                    <m:r>
                                      <a:rPr lang="en-PH" sz="2000" b="0" i="1" smtClean="0">
                                        <a:solidFill>
                                          <a:schemeClr val="bg1"/>
                                        </a:solidFill>
                                        <a:latin typeface="Cambria Math" panose="02040503050406030204" pitchFamily="18" charset="0"/>
                                      </a:rPr>
                                      <m:t>5</m:t>
                                    </m:r>
                                  </m:sub>
                                </m:sSub>
                              </m:oMath>
                            </m:oMathPara>
                          </a14:m>
                          <a:endParaRPr lang="en-PH" sz="2000" dirty="0">
                            <a:solidFill>
                              <a:schemeClr val="bg1"/>
                            </a:solidFill>
                          </a:endParaRPr>
                        </a:p>
                      </a:txBody>
                      <a:tcPr marL="98105" marR="98105" marT="49052" marB="49052" anchor="ctr">
                        <a:solidFill>
                          <a:srgbClr val="825515"/>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bg1"/>
                                        </a:solidFill>
                                        <a:latin typeface="Cambria Math" panose="02040503050406030204" pitchFamily="18" charset="0"/>
                                      </a:rPr>
                                    </m:ctrlPr>
                                  </m:sSubPr>
                                  <m:e>
                                    <m:r>
                                      <a:rPr lang="en-PH" sz="2000" b="0" i="1" smtClean="0">
                                        <a:solidFill>
                                          <a:schemeClr val="bg1"/>
                                        </a:solidFill>
                                        <a:latin typeface="Cambria Math" panose="02040503050406030204" pitchFamily="18" charset="0"/>
                                      </a:rPr>
                                      <m:t>𝑆</m:t>
                                    </m:r>
                                  </m:e>
                                  <m:sub>
                                    <m:r>
                                      <a:rPr lang="en-PH" sz="2000" b="0" i="1" smtClean="0">
                                        <a:solidFill>
                                          <a:schemeClr val="bg1"/>
                                        </a:solidFill>
                                        <a:latin typeface="Cambria Math" panose="02040503050406030204" pitchFamily="18" charset="0"/>
                                      </a:rPr>
                                      <m:t>8</m:t>
                                    </m:r>
                                  </m:sub>
                                </m:sSub>
                              </m:oMath>
                            </m:oMathPara>
                          </a14:m>
                          <a:endParaRPr lang="en-PH" sz="2000" dirty="0">
                            <a:solidFill>
                              <a:schemeClr val="bg1"/>
                            </a:solidFill>
                          </a:endParaRPr>
                        </a:p>
                      </a:txBody>
                      <a:tcPr marL="98105" marR="98105" marT="49052" marB="49052" anchor="ctr">
                        <a:solidFill>
                          <a:srgbClr val="156082"/>
                        </a:solidFill>
                      </a:tcPr>
                    </a:tc>
                    <a:extLst>
                      <a:ext uri="{0D108BD9-81ED-4DB2-BD59-A6C34878D82A}">
                        <a16:rowId xmlns:a16="http://schemas.microsoft.com/office/drawing/2014/main" val="217201289"/>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bg1"/>
                                        </a:solidFill>
                                        <a:latin typeface="Cambria Math" panose="02040503050406030204" pitchFamily="18" charset="0"/>
                                      </a:rPr>
                                    </m:ctrlPr>
                                  </m:sSubPr>
                                  <m:e>
                                    <m:r>
                                      <a:rPr lang="en-PH" sz="2000" b="0" i="1" smtClean="0">
                                        <a:solidFill>
                                          <a:schemeClr val="bg1"/>
                                        </a:solidFill>
                                        <a:latin typeface="Cambria Math" panose="02040503050406030204" pitchFamily="18" charset="0"/>
                                      </a:rPr>
                                      <m:t>𝑆</m:t>
                                    </m:r>
                                  </m:e>
                                  <m:sub>
                                    <m:r>
                                      <a:rPr lang="en-PH" sz="2000" b="0" i="1" smtClean="0">
                                        <a:solidFill>
                                          <a:schemeClr val="bg1"/>
                                        </a:solidFill>
                                        <a:latin typeface="Cambria Math" panose="02040503050406030204" pitchFamily="18" charset="0"/>
                                      </a:rPr>
                                      <m:t>3</m:t>
                                    </m:r>
                                  </m:sub>
                                </m:sSub>
                              </m:oMath>
                            </m:oMathPara>
                          </a14:m>
                          <a:endParaRPr lang="en-PH" sz="2000" dirty="0">
                            <a:solidFill>
                              <a:schemeClr val="bg1"/>
                            </a:solidFill>
                          </a:endParaRPr>
                        </a:p>
                      </a:txBody>
                      <a:tcPr marL="98105" marR="98105" marT="49052" marB="49052" anchor="ctr">
                        <a:solidFill>
                          <a:srgbClr val="15608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bg1"/>
                                        </a:solidFill>
                                        <a:latin typeface="Cambria Math" panose="02040503050406030204" pitchFamily="18" charset="0"/>
                                      </a:rPr>
                                    </m:ctrlPr>
                                  </m:sSubPr>
                                  <m:e>
                                    <m:r>
                                      <a:rPr lang="en-PH" sz="2000" b="0" i="1" smtClean="0">
                                        <a:solidFill>
                                          <a:schemeClr val="bg1"/>
                                        </a:solidFill>
                                        <a:latin typeface="Cambria Math" panose="02040503050406030204" pitchFamily="18" charset="0"/>
                                      </a:rPr>
                                      <m:t>𝑆</m:t>
                                    </m:r>
                                  </m:e>
                                  <m:sub>
                                    <m:r>
                                      <a:rPr lang="en-PH" sz="2000" b="0" i="1" smtClean="0">
                                        <a:solidFill>
                                          <a:schemeClr val="bg1"/>
                                        </a:solidFill>
                                        <a:latin typeface="Cambria Math" panose="02040503050406030204" pitchFamily="18" charset="0"/>
                                      </a:rPr>
                                      <m:t>6</m:t>
                                    </m:r>
                                  </m:sub>
                                </m:sSub>
                              </m:oMath>
                            </m:oMathPara>
                          </a14:m>
                          <a:endParaRPr lang="en-PH" sz="2000" dirty="0">
                            <a:solidFill>
                              <a:schemeClr val="bg1"/>
                            </a:solidFill>
                          </a:endParaRPr>
                        </a:p>
                      </a:txBody>
                      <a:tcPr marL="98105" marR="98105" marT="49052" marB="49052" anchor="ctr">
                        <a:solidFill>
                          <a:srgbClr val="15608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bg1"/>
                                        </a:solidFill>
                                        <a:latin typeface="Cambria Math" panose="02040503050406030204" pitchFamily="18" charset="0"/>
                                      </a:rPr>
                                    </m:ctrlPr>
                                  </m:sSubPr>
                                  <m:e>
                                    <m:r>
                                      <a:rPr lang="en-PH" sz="2000" b="0" i="1" smtClean="0">
                                        <a:solidFill>
                                          <a:schemeClr val="bg1"/>
                                        </a:solidFill>
                                        <a:latin typeface="Cambria Math" panose="02040503050406030204" pitchFamily="18" charset="0"/>
                                      </a:rPr>
                                      <m:t>𝑆</m:t>
                                    </m:r>
                                  </m:e>
                                  <m:sub>
                                    <m:r>
                                      <a:rPr lang="en-PH" sz="2000" b="0" i="1" smtClean="0">
                                        <a:solidFill>
                                          <a:schemeClr val="bg1"/>
                                        </a:solidFill>
                                        <a:latin typeface="Cambria Math" panose="02040503050406030204" pitchFamily="18" charset="0"/>
                                      </a:rPr>
                                      <m:t>9</m:t>
                                    </m:r>
                                  </m:sub>
                                </m:sSub>
                              </m:oMath>
                            </m:oMathPara>
                          </a14:m>
                          <a:endParaRPr lang="en-PH" sz="2000" dirty="0">
                            <a:solidFill>
                              <a:schemeClr val="bg1"/>
                            </a:solidFill>
                          </a:endParaRPr>
                        </a:p>
                      </a:txBody>
                      <a:tcPr marL="98105" marR="98105" marT="49052" marB="49052" anchor="ctr">
                        <a:solidFill>
                          <a:srgbClr val="156082"/>
                        </a:solidFill>
                      </a:tcPr>
                    </a:tc>
                    <a:extLst>
                      <a:ext uri="{0D108BD9-81ED-4DB2-BD59-A6C34878D82A}">
                        <a16:rowId xmlns:a16="http://schemas.microsoft.com/office/drawing/2014/main" val="89817676"/>
                      </a:ext>
                    </a:extLst>
                  </a:tr>
                </a:tbl>
              </a:graphicData>
            </a:graphic>
          </p:graphicFrame>
        </mc:Choice>
        <mc:Fallback>
          <p:graphicFrame>
            <p:nvGraphicFramePr>
              <p:cNvPr id="13" name="Table 5">
                <a:extLst>
                  <a:ext uri="{FF2B5EF4-FFF2-40B4-BE49-F238E27FC236}">
                    <a16:creationId xmlns:a16="http://schemas.microsoft.com/office/drawing/2014/main" id="{80C0E0E2-08B5-A586-1546-F9567D183C0A}"/>
                  </a:ext>
                </a:extLst>
              </p:cNvPr>
              <p:cNvGraphicFramePr>
                <a:graphicFrameLocks noGrp="1"/>
              </p:cNvGraphicFramePr>
              <p:nvPr>
                <p:extLst>
                  <p:ext uri="{D42A27DB-BD31-4B8C-83A1-F6EECF244321}">
                    <p14:modId xmlns:p14="http://schemas.microsoft.com/office/powerpoint/2010/main" val="361882625"/>
                  </p:ext>
                </p:extLst>
              </p:nvPr>
            </p:nvGraphicFramePr>
            <p:xfrm>
              <a:off x="4764801" y="2000170"/>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3786132914"/>
                        </a:ext>
                      </a:extLst>
                    </a:gridCol>
                    <a:gridCol w="516000">
                      <a:extLst>
                        <a:ext uri="{9D8B030D-6E8A-4147-A177-3AD203B41FA5}">
                          <a16:colId xmlns:a16="http://schemas.microsoft.com/office/drawing/2014/main" val="2302011564"/>
                        </a:ext>
                      </a:extLst>
                    </a:gridCol>
                    <a:gridCol w="516000">
                      <a:extLst>
                        <a:ext uri="{9D8B030D-6E8A-4147-A177-3AD203B41FA5}">
                          <a16:colId xmlns:a16="http://schemas.microsoft.com/office/drawing/2014/main" val="2478339850"/>
                        </a:ext>
                      </a:extLst>
                    </a:gridCol>
                  </a:tblGrid>
                  <a:tr h="516000">
                    <a:tc>
                      <a:txBody>
                        <a:bodyPr/>
                        <a:lstStyle/>
                        <a:p>
                          <a:endParaRPr lang="en-US"/>
                        </a:p>
                      </a:txBody>
                      <a:tcPr marL="98105" marR="98105" marT="49052" marB="49052" anchor="ctr">
                        <a:blipFill>
                          <a:blip r:embed="rId5"/>
                          <a:stretch>
                            <a:fillRect l="-1176" t="-1176" r="-202353" b="-202353"/>
                          </a:stretch>
                        </a:blipFill>
                      </a:tcPr>
                    </a:tc>
                    <a:tc>
                      <a:txBody>
                        <a:bodyPr/>
                        <a:lstStyle/>
                        <a:p>
                          <a:endParaRPr lang="en-US"/>
                        </a:p>
                      </a:txBody>
                      <a:tcPr marL="98105" marR="98105" marT="49052" marB="49052" anchor="ctr">
                        <a:blipFill>
                          <a:blip r:embed="rId5"/>
                          <a:stretch>
                            <a:fillRect l="-101176" t="-1176" r="-102353" b="-202353"/>
                          </a:stretch>
                        </a:blipFill>
                      </a:tcPr>
                    </a:tc>
                    <a:tc>
                      <a:txBody>
                        <a:bodyPr/>
                        <a:lstStyle/>
                        <a:p>
                          <a:endParaRPr lang="en-US"/>
                        </a:p>
                      </a:txBody>
                      <a:tcPr marL="98105" marR="98105" marT="49052" marB="49052" anchor="ctr">
                        <a:blipFill>
                          <a:blip r:embed="rId5"/>
                          <a:stretch>
                            <a:fillRect l="-201176" t="-1176" r="-2353" b="-202353"/>
                          </a:stretch>
                        </a:blipFill>
                      </a:tcPr>
                    </a:tc>
                    <a:extLst>
                      <a:ext uri="{0D108BD9-81ED-4DB2-BD59-A6C34878D82A}">
                        <a16:rowId xmlns:a16="http://schemas.microsoft.com/office/drawing/2014/main" val="453460148"/>
                      </a:ext>
                    </a:extLst>
                  </a:tr>
                  <a:tr h="516000">
                    <a:tc>
                      <a:txBody>
                        <a:bodyPr/>
                        <a:lstStyle/>
                        <a:p>
                          <a:endParaRPr lang="en-US"/>
                        </a:p>
                      </a:txBody>
                      <a:tcPr marL="98105" marR="98105" marT="49052" marB="49052" anchor="ctr">
                        <a:blipFill>
                          <a:blip r:embed="rId5"/>
                          <a:stretch>
                            <a:fillRect l="-1176" t="-101176" r="-202353" b="-102353"/>
                          </a:stretch>
                        </a:blipFill>
                      </a:tcPr>
                    </a:tc>
                    <a:tc>
                      <a:txBody>
                        <a:bodyPr/>
                        <a:lstStyle/>
                        <a:p>
                          <a:endParaRPr lang="en-US"/>
                        </a:p>
                      </a:txBody>
                      <a:tcPr marL="98105" marR="98105" marT="49052" marB="49052" anchor="ctr">
                        <a:blipFill>
                          <a:blip r:embed="rId5"/>
                          <a:stretch>
                            <a:fillRect l="-101176" t="-101176" r="-102353" b="-102353"/>
                          </a:stretch>
                        </a:blipFill>
                      </a:tcPr>
                    </a:tc>
                    <a:tc>
                      <a:txBody>
                        <a:bodyPr/>
                        <a:lstStyle/>
                        <a:p>
                          <a:endParaRPr lang="en-US"/>
                        </a:p>
                      </a:txBody>
                      <a:tcPr marL="98105" marR="98105" marT="49052" marB="49052" anchor="ctr">
                        <a:blipFill>
                          <a:blip r:embed="rId5"/>
                          <a:stretch>
                            <a:fillRect l="-201176" t="-101176" r="-2353" b="-102353"/>
                          </a:stretch>
                        </a:blipFill>
                      </a:tcPr>
                    </a:tc>
                    <a:extLst>
                      <a:ext uri="{0D108BD9-81ED-4DB2-BD59-A6C34878D82A}">
                        <a16:rowId xmlns:a16="http://schemas.microsoft.com/office/drawing/2014/main" val="217201289"/>
                      </a:ext>
                    </a:extLst>
                  </a:tr>
                  <a:tr h="516000">
                    <a:tc>
                      <a:txBody>
                        <a:bodyPr/>
                        <a:lstStyle/>
                        <a:p>
                          <a:endParaRPr lang="en-US"/>
                        </a:p>
                      </a:txBody>
                      <a:tcPr marL="98105" marR="98105" marT="49052" marB="49052" anchor="ctr">
                        <a:blipFill>
                          <a:blip r:embed="rId5"/>
                          <a:stretch>
                            <a:fillRect l="-1176" t="-201176" r="-202353" b="-2353"/>
                          </a:stretch>
                        </a:blipFill>
                      </a:tcPr>
                    </a:tc>
                    <a:tc>
                      <a:txBody>
                        <a:bodyPr/>
                        <a:lstStyle/>
                        <a:p>
                          <a:endParaRPr lang="en-US"/>
                        </a:p>
                      </a:txBody>
                      <a:tcPr marL="98105" marR="98105" marT="49052" marB="49052" anchor="ctr">
                        <a:blipFill>
                          <a:blip r:embed="rId5"/>
                          <a:stretch>
                            <a:fillRect l="-101176" t="-201176" r="-102353" b="-2353"/>
                          </a:stretch>
                        </a:blipFill>
                      </a:tcPr>
                    </a:tc>
                    <a:tc>
                      <a:txBody>
                        <a:bodyPr/>
                        <a:lstStyle/>
                        <a:p>
                          <a:endParaRPr lang="en-US"/>
                        </a:p>
                      </a:txBody>
                      <a:tcPr marL="98105" marR="98105" marT="49052" marB="49052" anchor="ctr">
                        <a:blipFill>
                          <a:blip r:embed="rId5"/>
                          <a:stretch>
                            <a:fillRect l="-201176" t="-201176" r="-2353" b="-2353"/>
                          </a:stretch>
                        </a:blipFill>
                      </a:tcPr>
                    </a:tc>
                    <a:extLst>
                      <a:ext uri="{0D108BD9-81ED-4DB2-BD59-A6C34878D82A}">
                        <a16:rowId xmlns:a16="http://schemas.microsoft.com/office/drawing/2014/main" val="89817676"/>
                      </a:ext>
                    </a:extLst>
                  </a:tr>
                </a:tbl>
              </a:graphicData>
            </a:graphic>
          </p:graphicFrame>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A28D8886-5830-08E2-EEEC-49310CCC7258}"/>
                  </a:ext>
                </a:extLst>
              </p:cNvPr>
              <p:cNvSpPr txBox="1"/>
              <p:nvPr/>
            </p:nvSpPr>
            <p:spPr>
              <a:xfrm>
                <a:off x="6460450" y="2458495"/>
                <a:ext cx="58321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PH" sz="4000" i="1" smtClean="0">
                          <a:latin typeface="Cambria Math" panose="02040503050406030204" pitchFamily="18" charset="0"/>
                          <a:ea typeface="Cambria Math" panose="02040503050406030204" pitchFamily="18" charset="0"/>
                        </a:rPr>
                        <m:t>⊙</m:t>
                      </m:r>
                    </m:oMath>
                  </m:oMathPara>
                </a14:m>
                <a:endParaRPr lang="en-PH" sz="4000" dirty="0"/>
              </a:p>
            </p:txBody>
          </p:sp>
        </mc:Choice>
        <mc:Fallback>
          <p:sp>
            <p:nvSpPr>
              <p:cNvPr id="14" name="TextBox 13">
                <a:extLst>
                  <a:ext uri="{FF2B5EF4-FFF2-40B4-BE49-F238E27FC236}">
                    <a16:creationId xmlns:a16="http://schemas.microsoft.com/office/drawing/2014/main" id="{A28D8886-5830-08E2-EEEC-49310CCC7258}"/>
                  </a:ext>
                </a:extLst>
              </p:cNvPr>
              <p:cNvSpPr txBox="1">
                <a:spLocks noRot="1" noChangeAspect="1" noMove="1" noResize="1" noEditPoints="1" noAdjustHandles="1" noChangeArrowheads="1" noChangeShapeType="1" noTextEdit="1"/>
              </p:cNvSpPr>
              <p:nvPr/>
            </p:nvSpPr>
            <p:spPr>
              <a:xfrm>
                <a:off x="6460450" y="2458495"/>
                <a:ext cx="583212" cy="615553"/>
              </a:xfrm>
              <a:prstGeom prst="rect">
                <a:avLst/>
              </a:prstGeom>
              <a:blipFill>
                <a:blip r:embed="rId6"/>
                <a:stretch>
                  <a:fillRect/>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C08DF2B3-8675-C1FC-1803-54539C4F6B70}"/>
                  </a:ext>
                </a:extLst>
              </p:cNvPr>
              <p:cNvSpPr txBox="1"/>
              <p:nvPr/>
            </p:nvSpPr>
            <p:spPr>
              <a:xfrm>
                <a:off x="4652352" y="3544798"/>
                <a:ext cx="1772898" cy="646331"/>
              </a:xfrm>
              <a:prstGeom prst="rect">
                <a:avLst/>
              </a:prstGeom>
              <a:noFill/>
            </p:spPr>
            <p:txBody>
              <a:bodyPr wrap="square" rtlCol="0">
                <a:spAutoFit/>
              </a:bodyPr>
              <a:lstStyle/>
              <a:p>
                <a:pPr algn="ctr"/>
                <a:r>
                  <a:rPr lang="en-PH" sz="1800" dirty="0"/>
                  <a:t>Neighborhood state of </a:t>
                </a:r>
                <a14:m>
                  <m:oMath xmlns:m="http://schemas.openxmlformats.org/officeDocument/2006/math">
                    <m:sSub>
                      <m:sSubPr>
                        <m:ctrlPr>
                          <a:rPr lang="en-PH" sz="1800" b="0" i="1" smtClean="0">
                            <a:latin typeface="Cambria Math" panose="02040503050406030204" pitchFamily="18" charset="0"/>
                          </a:rPr>
                        </m:ctrlPr>
                      </m:sSubPr>
                      <m:e>
                        <m:r>
                          <a:rPr lang="en-PH" sz="1800" b="0" i="1" smtClean="0">
                            <a:latin typeface="Cambria Math" panose="02040503050406030204" pitchFamily="18" charset="0"/>
                          </a:rPr>
                          <m:t>𝐶</m:t>
                        </m:r>
                      </m:e>
                      <m:sub>
                        <m:r>
                          <a:rPr lang="en-PH" sz="1800" b="0" i="1" smtClean="0">
                            <a:latin typeface="Cambria Math" panose="02040503050406030204" pitchFamily="18" charset="0"/>
                          </a:rPr>
                          <m:t>10</m:t>
                        </m:r>
                      </m:sub>
                    </m:sSub>
                  </m:oMath>
                </a14:m>
                <a:endParaRPr lang="en-PH" dirty="0"/>
              </a:p>
            </p:txBody>
          </p:sp>
        </mc:Choice>
        <mc:Fallback>
          <p:sp>
            <p:nvSpPr>
              <p:cNvPr id="27" name="TextBox 26">
                <a:extLst>
                  <a:ext uri="{FF2B5EF4-FFF2-40B4-BE49-F238E27FC236}">
                    <a16:creationId xmlns:a16="http://schemas.microsoft.com/office/drawing/2014/main" id="{C08DF2B3-8675-C1FC-1803-54539C4F6B70}"/>
                  </a:ext>
                </a:extLst>
              </p:cNvPr>
              <p:cNvSpPr txBox="1">
                <a:spLocks noRot="1" noChangeAspect="1" noMove="1" noResize="1" noEditPoints="1" noAdjustHandles="1" noChangeArrowheads="1" noChangeShapeType="1" noTextEdit="1"/>
              </p:cNvSpPr>
              <p:nvPr/>
            </p:nvSpPr>
            <p:spPr>
              <a:xfrm>
                <a:off x="4652352" y="3544798"/>
                <a:ext cx="1772898" cy="646331"/>
              </a:xfrm>
              <a:prstGeom prst="rect">
                <a:avLst/>
              </a:prstGeom>
              <a:blipFill>
                <a:blip r:embed="rId7"/>
                <a:stretch>
                  <a:fillRect t="-3738" b="-14019"/>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57C07BE-317F-F20E-2FFE-942A5F0358BE}"/>
                  </a:ext>
                </a:extLst>
              </p:cNvPr>
              <p:cNvSpPr txBox="1"/>
              <p:nvPr/>
            </p:nvSpPr>
            <p:spPr>
              <a:xfrm>
                <a:off x="6910264" y="3544798"/>
                <a:ext cx="2374273" cy="646331"/>
              </a:xfrm>
              <a:prstGeom prst="rect">
                <a:avLst/>
              </a:prstGeom>
              <a:noFill/>
            </p:spPr>
            <p:txBody>
              <a:bodyPr wrap="square" rtlCol="0">
                <a:spAutoFit/>
              </a:bodyPr>
              <a:lstStyle/>
              <a:p>
                <a:pPr algn="ctr"/>
                <a:r>
                  <a:rPr lang="en-PH" dirty="0"/>
                  <a:t>Positional l</a:t>
                </a:r>
                <a:r>
                  <a:rPr lang="en-PH" sz="1800" dirty="0"/>
                  <a:t>earning coefficient matrix </a:t>
                </a:r>
                <a14:m>
                  <m:oMath xmlns:m="http://schemas.openxmlformats.org/officeDocument/2006/math">
                    <m:r>
                      <m:rPr>
                        <m:sty m:val="p"/>
                      </m:rPr>
                      <a:rPr lang="en-PH" sz="1800" b="0" i="0" smtClean="0">
                        <a:latin typeface="Cambria Math" panose="02040503050406030204" pitchFamily="18" charset="0"/>
                      </a:rPr>
                      <m:t>Ρ</m:t>
                    </m:r>
                  </m:oMath>
                </a14:m>
                <a:endParaRPr lang="en-PH" dirty="0"/>
              </a:p>
            </p:txBody>
          </p:sp>
        </mc:Choice>
        <mc:Fallback>
          <p:sp>
            <p:nvSpPr>
              <p:cNvPr id="28" name="TextBox 27">
                <a:extLst>
                  <a:ext uri="{FF2B5EF4-FFF2-40B4-BE49-F238E27FC236}">
                    <a16:creationId xmlns:a16="http://schemas.microsoft.com/office/drawing/2014/main" id="{057C07BE-317F-F20E-2FFE-942A5F0358BE}"/>
                  </a:ext>
                </a:extLst>
              </p:cNvPr>
              <p:cNvSpPr txBox="1">
                <a:spLocks noRot="1" noChangeAspect="1" noMove="1" noResize="1" noEditPoints="1" noAdjustHandles="1" noChangeArrowheads="1" noChangeShapeType="1" noTextEdit="1"/>
              </p:cNvSpPr>
              <p:nvPr/>
            </p:nvSpPr>
            <p:spPr>
              <a:xfrm>
                <a:off x="6910264" y="3544798"/>
                <a:ext cx="2374273" cy="646331"/>
              </a:xfrm>
              <a:prstGeom prst="rect">
                <a:avLst/>
              </a:prstGeom>
              <a:blipFill>
                <a:blip r:embed="rId8"/>
                <a:stretch>
                  <a:fillRect t="-3738" b="-14019"/>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graphicFrame>
            <p:nvGraphicFramePr>
              <p:cNvPr id="3" name="Table 5">
                <a:extLst>
                  <a:ext uri="{FF2B5EF4-FFF2-40B4-BE49-F238E27FC236}">
                    <a16:creationId xmlns:a16="http://schemas.microsoft.com/office/drawing/2014/main" id="{EB7A9BC4-0C65-1DD7-7359-C7B158296592}"/>
                  </a:ext>
                </a:extLst>
              </p:cNvPr>
              <p:cNvGraphicFramePr>
                <a:graphicFrameLocks noGrp="1"/>
              </p:cNvGraphicFramePr>
              <p:nvPr>
                <p:extLst>
                  <p:ext uri="{D42A27DB-BD31-4B8C-83A1-F6EECF244321}">
                    <p14:modId xmlns:p14="http://schemas.microsoft.com/office/powerpoint/2010/main" val="2639058288"/>
                  </p:ext>
                </p:extLst>
              </p:nvPr>
            </p:nvGraphicFramePr>
            <p:xfrm>
              <a:off x="9808219" y="2000170"/>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3786132914"/>
                        </a:ext>
                      </a:extLst>
                    </a:gridCol>
                    <a:gridCol w="516000">
                      <a:extLst>
                        <a:ext uri="{9D8B030D-6E8A-4147-A177-3AD203B41FA5}">
                          <a16:colId xmlns:a16="http://schemas.microsoft.com/office/drawing/2014/main" val="2302011564"/>
                        </a:ext>
                      </a:extLst>
                    </a:gridCol>
                    <a:gridCol w="516000">
                      <a:extLst>
                        <a:ext uri="{9D8B030D-6E8A-4147-A177-3AD203B41FA5}">
                          <a16:colId xmlns:a16="http://schemas.microsoft.com/office/drawing/2014/main" val="2478339850"/>
                        </a:ext>
                      </a:extLst>
                    </a:gridCol>
                  </a:tblGrid>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𝜆</m:t>
                                    </m:r>
                                  </m:e>
                                  <m:sub>
                                    <m:r>
                                      <a:rPr lang="en-PH" sz="2000" b="0" i="1" smtClean="0">
                                        <a:solidFill>
                                          <a:schemeClr val="tx1"/>
                                        </a:solidFill>
                                        <a:latin typeface="Cambria Math" panose="02040503050406030204" pitchFamily="18" charset="0"/>
                                      </a:rPr>
                                      <m:t>1</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𝜆</m:t>
                                    </m:r>
                                  </m:e>
                                  <m:sub>
                                    <m:r>
                                      <a:rPr lang="en-PH" sz="2000" b="0" i="1" smtClean="0">
                                        <a:solidFill>
                                          <a:schemeClr val="tx1"/>
                                        </a:solidFill>
                                        <a:latin typeface="Cambria Math" panose="02040503050406030204" pitchFamily="18" charset="0"/>
                                      </a:rPr>
                                      <m:t>4</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𝜆</m:t>
                                    </m:r>
                                  </m:e>
                                  <m:sub>
                                    <m:r>
                                      <a:rPr lang="en-PH" sz="2000" b="0" i="1" smtClean="0">
                                        <a:solidFill>
                                          <a:schemeClr val="tx1"/>
                                        </a:solidFill>
                                        <a:latin typeface="Cambria Math" panose="02040503050406030204" pitchFamily="18" charset="0"/>
                                      </a:rPr>
                                      <m:t>7</m:t>
                                    </m:r>
                                  </m:sub>
                                </m:sSub>
                              </m:oMath>
                            </m:oMathPara>
                          </a14:m>
                          <a:endParaRPr lang="en-PH" sz="2000" dirty="0">
                            <a:solidFill>
                              <a:schemeClr val="tx1"/>
                            </a:solidFill>
                          </a:endParaRPr>
                        </a:p>
                      </a:txBody>
                      <a:tcPr marL="98105" marR="98105" marT="49052" marB="49052" anchor="ctr"/>
                    </a:tc>
                    <a:extLst>
                      <a:ext uri="{0D108BD9-81ED-4DB2-BD59-A6C34878D82A}">
                        <a16:rowId xmlns:a16="http://schemas.microsoft.com/office/drawing/2014/main" val="453460148"/>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𝜆</m:t>
                                    </m:r>
                                  </m:e>
                                  <m:sub>
                                    <m:r>
                                      <a:rPr lang="en-PH" sz="2000" b="0" i="1" smtClean="0">
                                        <a:solidFill>
                                          <a:schemeClr val="tx1"/>
                                        </a:solidFill>
                                        <a:latin typeface="Cambria Math" panose="02040503050406030204" pitchFamily="18" charset="0"/>
                                      </a:rPr>
                                      <m:t>2</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𝜆</m:t>
                                    </m:r>
                                  </m:e>
                                  <m:sub>
                                    <m:r>
                                      <a:rPr lang="en-PH" sz="2000" b="0" i="1" smtClean="0">
                                        <a:solidFill>
                                          <a:schemeClr val="tx1"/>
                                        </a:solidFill>
                                        <a:latin typeface="Cambria Math" panose="02040503050406030204" pitchFamily="18" charset="0"/>
                                      </a:rPr>
                                      <m:t>5</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𝜆</m:t>
                                    </m:r>
                                  </m:e>
                                  <m:sub>
                                    <m:r>
                                      <a:rPr lang="en-PH" sz="2000" b="0" i="1" smtClean="0">
                                        <a:solidFill>
                                          <a:schemeClr val="tx1"/>
                                        </a:solidFill>
                                        <a:latin typeface="Cambria Math" panose="02040503050406030204" pitchFamily="18" charset="0"/>
                                      </a:rPr>
                                      <m:t>8</m:t>
                                    </m:r>
                                  </m:sub>
                                </m:sSub>
                              </m:oMath>
                            </m:oMathPara>
                          </a14:m>
                          <a:endParaRPr lang="en-PH" sz="2000" dirty="0">
                            <a:solidFill>
                              <a:schemeClr val="tx1"/>
                            </a:solidFill>
                          </a:endParaRPr>
                        </a:p>
                      </a:txBody>
                      <a:tcPr marL="98105" marR="98105" marT="49052" marB="49052" anchor="ctr"/>
                    </a:tc>
                    <a:extLst>
                      <a:ext uri="{0D108BD9-81ED-4DB2-BD59-A6C34878D82A}">
                        <a16:rowId xmlns:a16="http://schemas.microsoft.com/office/drawing/2014/main" val="217201289"/>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𝜆</m:t>
                                    </m:r>
                                  </m:e>
                                  <m:sub>
                                    <m:r>
                                      <a:rPr lang="en-PH" sz="2000" b="0" i="1" smtClean="0">
                                        <a:solidFill>
                                          <a:schemeClr val="tx1"/>
                                        </a:solidFill>
                                        <a:latin typeface="Cambria Math" panose="02040503050406030204" pitchFamily="18" charset="0"/>
                                      </a:rPr>
                                      <m:t>3</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𝜆</m:t>
                                    </m:r>
                                  </m:e>
                                  <m:sub>
                                    <m:r>
                                      <a:rPr lang="en-PH" sz="2000" b="0" i="1" smtClean="0">
                                        <a:solidFill>
                                          <a:schemeClr val="tx1"/>
                                        </a:solidFill>
                                        <a:latin typeface="Cambria Math" panose="02040503050406030204" pitchFamily="18" charset="0"/>
                                      </a:rPr>
                                      <m:t>6</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𝜆</m:t>
                                    </m:r>
                                  </m:e>
                                  <m:sub>
                                    <m:r>
                                      <a:rPr lang="en-PH" sz="2000" b="0" i="1" smtClean="0">
                                        <a:solidFill>
                                          <a:schemeClr val="tx1"/>
                                        </a:solidFill>
                                        <a:latin typeface="Cambria Math" panose="02040503050406030204" pitchFamily="18" charset="0"/>
                                      </a:rPr>
                                      <m:t>9</m:t>
                                    </m:r>
                                  </m:sub>
                                </m:sSub>
                              </m:oMath>
                            </m:oMathPara>
                          </a14:m>
                          <a:endParaRPr lang="en-PH" sz="2000" dirty="0">
                            <a:solidFill>
                              <a:schemeClr val="tx1"/>
                            </a:solidFill>
                          </a:endParaRPr>
                        </a:p>
                      </a:txBody>
                      <a:tcPr marL="98105" marR="98105" marT="49052" marB="49052" anchor="ctr"/>
                    </a:tc>
                    <a:extLst>
                      <a:ext uri="{0D108BD9-81ED-4DB2-BD59-A6C34878D82A}">
                        <a16:rowId xmlns:a16="http://schemas.microsoft.com/office/drawing/2014/main" val="89817676"/>
                      </a:ext>
                    </a:extLst>
                  </a:tr>
                </a:tbl>
              </a:graphicData>
            </a:graphic>
          </p:graphicFrame>
        </mc:Choice>
        <mc:Fallback>
          <p:graphicFrame>
            <p:nvGraphicFramePr>
              <p:cNvPr id="3" name="Table 5">
                <a:extLst>
                  <a:ext uri="{FF2B5EF4-FFF2-40B4-BE49-F238E27FC236}">
                    <a16:creationId xmlns:a16="http://schemas.microsoft.com/office/drawing/2014/main" id="{EB7A9BC4-0C65-1DD7-7359-C7B158296592}"/>
                  </a:ext>
                </a:extLst>
              </p:cNvPr>
              <p:cNvGraphicFramePr>
                <a:graphicFrameLocks noGrp="1"/>
              </p:cNvGraphicFramePr>
              <p:nvPr>
                <p:extLst>
                  <p:ext uri="{D42A27DB-BD31-4B8C-83A1-F6EECF244321}">
                    <p14:modId xmlns:p14="http://schemas.microsoft.com/office/powerpoint/2010/main" val="2639058288"/>
                  </p:ext>
                </p:extLst>
              </p:nvPr>
            </p:nvGraphicFramePr>
            <p:xfrm>
              <a:off x="9808219" y="2000170"/>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3786132914"/>
                        </a:ext>
                      </a:extLst>
                    </a:gridCol>
                    <a:gridCol w="516000">
                      <a:extLst>
                        <a:ext uri="{9D8B030D-6E8A-4147-A177-3AD203B41FA5}">
                          <a16:colId xmlns:a16="http://schemas.microsoft.com/office/drawing/2014/main" val="2302011564"/>
                        </a:ext>
                      </a:extLst>
                    </a:gridCol>
                    <a:gridCol w="516000">
                      <a:extLst>
                        <a:ext uri="{9D8B030D-6E8A-4147-A177-3AD203B41FA5}">
                          <a16:colId xmlns:a16="http://schemas.microsoft.com/office/drawing/2014/main" val="2478339850"/>
                        </a:ext>
                      </a:extLst>
                    </a:gridCol>
                  </a:tblGrid>
                  <a:tr h="516000">
                    <a:tc>
                      <a:txBody>
                        <a:bodyPr/>
                        <a:lstStyle/>
                        <a:p>
                          <a:endParaRPr lang="en-US"/>
                        </a:p>
                      </a:txBody>
                      <a:tcPr marL="98105" marR="98105" marT="49052" marB="49052" anchor="ctr">
                        <a:blipFill>
                          <a:blip r:embed="rId9"/>
                          <a:stretch>
                            <a:fillRect l="-1176" t="-1176" r="-202353" b="-202353"/>
                          </a:stretch>
                        </a:blipFill>
                      </a:tcPr>
                    </a:tc>
                    <a:tc>
                      <a:txBody>
                        <a:bodyPr/>
                        <a:lstStyle/>
                        <a:p>
                          <a:endParaRPr lang="en-US"/>
                        </a:p>
                      </a:txBody>
                      <a:tcPr marL="98105" marR="98105" marT="49052" marB="49052" anchor="ctr">
                        <a:blipFill>
                          <a:blip r:embed="rId9"/>
                          <a:stretch>
                            <a:fillRect l="-101176" t="-1176" r="-102353" b="-202353"/>
                          </a:stretch>
                        </a:blipFill>
                      </a:tcPr>
                    </a:tc>
                    <a:tc>
                      <a:txBody>
                        <a:bodyPr/>
                        <a:lstStyle/>
                        <a:p>
                          <a:endParaRPr lang="en-US"/>
                        </a:p>
                      </a:txBody>
                      <a:tcPr marL="98105" marR="98105" marT="49052" marB="49052" anchor="ctr">
                        <a:blipFill>
                          <a:blip r:embed="rId9"/>
                          <a:stretch>
                            <a:fillRect l="-201176" t="-1176" r="-2353" b="-202353"/>
                          </a:stretch>
                        </a:blipFill>
                      </a:tcPr>
                    </a:tc>
                    <a:extLst>
                      <a:ext uri="{0D108BD9-81ED-4DB2-BD59-A6C34878D82A}">
                        <a16:rowId xmlns:a16="http://schemas.microsoft.com/office/drawing/2014/main" val="453460148"/>
                      </a:ext>
                    </a:extLst>
                  </a:tr>
                  <a:tr h="516000">
                    <a:tc>
                      <a:txBody>
                        <a:bodyPr/>
                        <a:lstStyle/>
                        <a:p>
                          <a:endParaRPr lang="en-US"/>
                        </a:p>
                      </a:txBody>
                      <a:tcPr marL="98105" marR="98105" marT="49052" marB="49052" anchor="ctr">
                        <a:blipFill>
                          <a:blip r:embed="rId9"/>
                          <a:stretch>
                            <a:fillRect l="-1176" t="-101176" r="-202353" b="-102353"/>
                          </a:stretch>
                        </a:blipFill>
                      </a:tcPr>
                    </a:tc>
                    <a:tc>
                      <a:txBody>
                        <a:bodyPr/>
                        <a:lstStyle/>
                        <a:p>
                          <a:endParaRPr lang="en-US"/>
                        </a:p>
                      </a:txBody>
                      <a:tcPr marL="98105" marR="98105" marT="49052" marB="49052" anchor="ctr">
                        <a:blipFill>
                          <a:blip r:embed="rId9"/>
                          <a:stretch>
                            <a:fillRect l="-101176" t="-101176" r="-102353" b="-102353"/>
                          </a:stretch>
                        </a:blipFill>
                      </a:tcPr>
                    </a:tc>
                    <a:tc>
                      <a:txBody>
                        <a:bodyPr/>
                        <a:lstStyle/>
                        <a:p>
                          <a:endParaRPr lang="en-US"/>
                        </a:p>
                      </a:txBody>
                      <a:tcPr marL="98105" marR="98105" marT="49052" marB="49052" anchor="ctr">
                        <a:blipFill>
                          <a:blip r:embed="rId9"/>
                          <a:stretch>
                            <a:fillRect l="-201176" t="-101176" r="-2353" b="-102353"/>
                          </a:stretch>
                        </a:blipFill>
                      </a:tcPr>
                    </a:tc>
                    <a:extLst>
                      <a:ext uri="{0D108BD9-81ED-4DB2-BD59-A6C34878D82A}">
                        <a16:rowId xmlns:a16="http://schemas.microsoft.com/office/drawing/2014/main" val="217201289"/>
                      </a:ext>
                    </a:extLst>
                  </a:tr>
                  <a:tr h="516000">
                    <a:tc>
                      <a:txBody>
                        <a:bodyPr/>
                        <a:lstStyle/>
                        <a:p>
                          <a:endParaRPr lang="en-US"/>
                        </a:p>
                      </a:txBody>
                      <a:tcPr marL="98105" marR="98105" marT="49052" marB="49052" anchor="ctr">
                        <a:blipFill>
                          <a:blip r:embed="rId9"/>
                          <a:stretch>
                            <a:fillRect l="-1176" t="-201176" r="-202353" b="-2353"/>
                          </a:stretch>
                        </a:blipFill>
                      </a:tcPr>
                    </a:tc>
                    <a:tc>
                      <a:txBody>
                        <a:bodyPr/>
                        <a:lstStyle/>
                        <a:p>
                          <a:endParaRPr lang="en-US"/>
                        </a:p>
                      </a:txBody>
                      <a:tcPr marL="98105" marR="98105" marT="49052" marB="49052" anchor="ctr">
                        <a:blipFill>
                          <a:blip r:embed="rId9"/>
                          <a:stretch>
                            <a:fillRect l="-101176" t="-201176" r="-102353" b="-2353"/>
                          </a:stretch>
                        </a:blipFill>
                      </a:tcPr>
                    </a:tc>
                    <a:tc>
                      <a:txBody>
                        <a:bodyPr/>
                        <a:lstStyle/>
                        <a:p>
                          <a:endParaRPr lang="en-US"/>
                        </a:p>
                      </a:txBody>
                      <a:tcPr marL="98105" marR="98105" marT="49052" marB="49052" anchor="ctr">
                        <a:blipFill>
                          <a:blip r:embed="rId9"/>
                          <a:stretch>
                            <a:fillRect l="-201176" t="-201176" r="-2353" b="-2353"/>
                          </a:stretch>
                        </a:blipFill>
                      </a:tcPr>
                    </a:tc>
                    <a:extLst>
                      <a:ext uri="{0D108BD9-81ED-4DB2-BD59-A6C34878D82A}">
                        <a16:rowId xmlns:a16="http://schemas.microsoft.com/office/drawing/2014/main" val="89817676"/>
                      </a:ext>
                    </a:extLst>
                  </a:tr>
                </a:tbl>
              </a:graphicData>
            </a:graphic>
          </p:graphicFrame>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53FDCEF-FC14-E2EF-D94E-F40287B564B0}"/>
                  </a:ext>
                </a:extLst>
              </p:cNvPr>
              <p:cNvSpPr txBox="1"/>
              <p:nvPr/>
            </p:nvSpPr>
            <p:spPr>
              <a:xfrm>
                <a:off x="9012639" y="2458495"/>
                <a:ext cx="58321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PH" sz="4000" i="1" smtClean="0">
                          <a:latin typeface="Cambria Math" panose="02040503050406030204" pitchFamily="18" charset="0"/>
                          <a:ea typeface="Cambria Math" panose="02040503050406030204" pitchFamily="18" charset="0"/>
                        </a:rPr>
                        <m:t>⊙</m:t>
                      </m:r>
                    </m:oMath>
                  </m:oMathPara>
                </a14:m>
                <a:endParaRPr lang="en-PH" sz="4000" dirty="0"/>
              </a:p>
            </p:txBody>
          </p:sp>
        </mc:Choice>
        <mc:Fallback>
          <p:sp>
            <p:nvSpPr>
              <p:cNvPr id="12" name="TextBox 11">
                <a:extLst>
                  <a:ext uri="{FF2B5EF4-FFF2-40B4-BE49-F238E27FC236}">
                    <a16:creationId xmlns:a16="http://schemas.microsoft.com/office/drawing/2014/main" id="{453FDCEF-FC14-E2EF-D94E-F40287B564B0}"/>
                  </a:ext>
                </a:extLst>
              </p:cNvPr>
              <p:cNvSpPr txBox="1">
                <a:spLocks noRot="1" noChangeAspect="1" noMove="1" noResize="1" noEditPoints="1" noAdjustHandles="1" noChangeArrowheads="1" noChangeShapeType="1" noTextEdit="1"/>
              </p:cNvSpPr>
              <p:nvPr/>
            </p:nvSpPr>
            <p:spPr>
              <a:xfrm>
                <a:off x="9012639" y="2458495"/>
                <a:ext cx="583212" cy="615553"/>
              </a:xfrm>
              <a:prstGeom prst="rect">
                <a:avLst/>
              </a:prstGeom>
              <a:blipFill>
                <a:blip r:embed="rId10"/>
                <a:stretch>
                  <a:fillRect/>
                </a:stretch>
              </a:blipFill>
            </p:spPr>
            <p:txBody>
              <a:bodyPr/>
              <a:lstStyle/>
              <a:p>
                <a:r>
                  <a:rPr lang="en-PH">
                    <a:noFill/>
                  </a:rPr>
                  <a:t> </a:t>
                </a:r>
              </a:p>
            </p:txBody>
          </p:sp>
        </mc:Fallback>
      </mc:AlternateContent>
      <p:sp>
        <p:nvSpPr>
          <p:cNvPr id="17" name="Right Brace 16">
            <a:extLst>
              <a:ext uri="{FF2B5EF4-FFF2-40B4-BE49-F238E27FC236}">
                <a16:creationId xmlns:a16="http://schemas.microsoft.com/office/drawing/2014/main" id="{F444037E-7642-7D22-3D92-2E802C769545}"/>
              </a:ext>
            </a:extLst>
          </p:cNvPr>
          <p:cNvSpPr/>
          <p:nvPr/>
        </p:nvSpPr>
        <p:spPr>
          <a:xfrm rot="5400000">
            <a:off x="7897347" y="1276489"/>
            <a:ext cx="400108" cy="6665202"/>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PH"/>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BF802646-180E-95A2-DFE9-30225B54BDC3}"/>
                  </a:ext>
                </a:extLst>
              </p:cNvPr>
              <p:cNvSpPr txBox="1"/>
              <p:nvPr/>
            </p:nvSpPr>
            <p:spPr>
              <a:xfrm>
                <a:off x="9395082" y="3544798"/>
                <a:ext cx="2374273" cy="646331"/>
              </a:xfrm>
              <a:prstGeom prst="rect">
                <a:avLst/>
              </a:prstGeom>
              <a:noFill/>
            </p:spPr>
            <p:txBody>
              <a:bodyPr wrap="square" rtlCol="0">
                <a:spAutoFit/>
              </a:bodyPr>
              <a:lstStyle/>
              <a:p>
                <a:pPr algn="ctr"/>
                <a:r>
                  <a:rPr lang="en-PH" dirty="0"/>
                  <a:t>Learning rate</a:t>
                </a:r>
                <a:br>
                  <a:rPr lang="en-PH" dirty="0"/>
                </a:br>
                <a:r>
                  <a:rPr lang="en-PH" sz="1800" dirty="0"/>
                  <a:t>matrix </a:t>
                </a:r>
                <a14:m>
                  <m:oMath xmlns:m="http://schemas.openxmlformats.org/officeDocument/2006/math">
                    <m:r>
                      <m:rPr>
                        <m:sty m:val="p"/>
                      </m:rPr>
                      <a:rPr lang="en-PH" sz="1800" b="0" i="0" smtClean="0">
                        <a:latin typeface="Cambria Math" panose="02040503050406030204" pitchFamily="18" charset="0"/>
                      </a:rPr>
                      <m:t>Λ</m:t>
                    </m:r>
                  </m:oMath>
                </a14:m>
                <a:endParaRPr lang="en-PH" dirty="0"/>
              </a:p>
            </p:txBody>
          </p:sp>
        </mc:Choice>
        <mc:Fallback>
          <p:sp>
            <p:nvSpPr>
              <p:cNvPr id="18" name="TextBox 17">
                <a:extLst>
                  <a:ext uri="{FF2B5EF4-FFF2-40B4-BE49-F238E27FC236}">
                    <a16:creationId xmlns:a16="http://schemas.microsoft.com/office/drawing/2014/main" id="{BF802646-180E-95A2-DFE9-30225B54BDC3}"/>
                  </a:ext>
                </a:extLst>
              </p:cNvPr>
              <p:cNvSpPr txBox="1">
                <a:spLocks noRot="1" noChangeAspect="1" noMove="1" noResize="1" noEditPoints="1" noAdjustHandles="1" noChangeArrowheads="1" noChangeShapeType="1" noTextEdit="1"/>
              </p:cNvSpPr>
              <p:nvPr/>
            </p:nvSpPr>
            <p:spPr>
              <a:xfrm>
                <a:off x="9395082" y="3544798"/>
                <a:ext cx="2374273" cy="646331"/>
              </a:xfrm>
              <a:prstGeom prst="rect">
                <a:avLst/>
              </a:prstGeom>
              <a:blipFill>
                <a:blip r:embed="rId11"/>
                <a:stretch>
                  <a:fillRect t="-3738" b="-14019"/>
                </a:stretch>
              </a:blipFill>
            </p:spPr>
            <p:txBody>
              <a:bodyPr/>
              <a:lstStyle/>
              <a:p>
                <a:r>
                  <a:rPr lang="en-PH">
                    <a:noFill/>
                  </a:rPr>
                  <a:t> </a:t>
                </a:r>
              </a:p>
            </p:txBody>
          </p:sp>
        </mc:Fallback>
      </mc:AlternateContent>
    </p:spTree>
    <p:extLst>
      <p:ext uri="{BB962C8B-B14F-4D97-AF65-F5344CB8AC3E}">
        <p14:creationId xmlns:p14="http://schemas.microsoft.com/office/powerpoint/2010/main" val="406916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E19C-4E6B-8320-DBEC-09F12000FC3A}"/>
              </a:ext>
            </a:extLst>
          </p:cNvPr>
          <p:cNvSpPr>
            <a:spLocks noGrp="1"/>
          </p:cNvSpPr>
          <p:nvPr>
            <p:ph type="title"/>
          </p:nvPr>
        </p:nvSpPr>
        <p:spPr>
          <a:xfrm>
            <a:off x="283265" y="694620"/>
            <a:ext cx="9983415" cy="776288"/>
          </a:xfrm>
        </p:spPr>
        <p:txBody>
          <a:bodyPr anchor="ctr">
            <a:noAutofit/>
          </a:bodyPr>
          <a:lstStyle/>
          <a:p>
            <a:r>
              <a:rPr lang="en-PH" sz="3600" dirty="0"/>
              <a:t>Binary probabilistic CA model</a:t>
            </a:r>
          </a:p>
        </p:txBody>
      </p:sp>
      <p:sp>
        <p:nvSpPr>
          <p:cNvPr id="4" name="Slide Number Placeholder 3">
            <a:extLst>
              <a:ext uri="{FF2B5EF4-FFF2-40B4-BE49-F238E27FC236}">
                <a16:creationId xmlns:a16="http://schemas.microsoft.com/office/drawing/2014/main" id="{615EF1FC-E378-9DCA-CCBD-DBCC21B13C3F}"/>
              </a:ext>
            </a:extLst>
          </p:cNvPr>
          <p:cNvSpPr>
            <a:spLocks noGrp="1"/>
          </p:cNvSpPr>
          <p:nvPr>
            <p:ph type="sldNum" sz="quarter" idx="12"/>
          </p:nvPr>
        </p:nvSpPr>
        <p:spPr>
          <a:xfrm>
            <a:off x="11356219" y="6451565"/>
            <a:ext cx="739019" cy="360000"/>
          </a:xfrm>
        </p:spPr>
        <p:txBody>
          <a:bodyPr>
            <a:normAutofit/>
          </a:bodyPr>
          <a:lstStyle/>
          <a:p>
            <a:pPr>
              <a:lnSpc>
                <a:spcPct val="90000"/>
              </a:lnSpc>
              <a:spcAft>
                <a:spcPts val="600"/>
              </a:spcAft>
            </a:pPr>
            <a:fld id="{32177519-FDB5-46C8-A273-662D2447F0A4}" type="slidenum">
              <a:rPr lang="en-PH" smtClean="0"/>
              <a:pPr>
                <a:lnSpc>
                  <a:spcPct val="90000"/>
                </a:lnSpc>
                <a:spcAft>
                  <a:spcPts val="600"/>
                </a:spcAft>
              </a:pPr>
              <a:t>6</a:t>
            </a:fld>
            <a:endParaRPr lang="en-PH"/>
          </a:p>
        </p:txBody>
      </p:sp>
      <p:sp>
        <p:nvSpPr>
          <p:cNvPr id="22" name="Footer Placeholder 4">
            <a:extLst>
              <a:ext uri="{FF2B5EF4-FFF2-40B4-BE49-F238E27FC236}">
                <a16:creationId xmlns:a16="http://schemas.microsoft.com/office/drawing/2014/main" id="{5FA510AA-A05F-149A-F517-B309A59B1974}"/>
              </a:ext>
            </a:extLst>
          </p:cNvPr>
          <p:cNvSpPr>
            <a:spLocks noGrp="1"/>
          </p:cNvSpPr>
          <p:nvPr>
            <p:ph type="ftr" sz="quarter" idx="3"/>
          </p:nvPr>
        </p:nvSpPr>
        <p:spPr>
          <a:xfrm>
            <a:off x="77411" y="6451565"/>
            <a:ext cx="10096014" cy="360000"/>
          </a:xfrm>
        </p:spPr>
        <p:txBody>
          <a:bodyPr/>
          <a:lstStyle/>
          <a:p>
            <a:endParaRPr lang="en-PH"/>
          </a:p>
        </p:txBody>
      </p:sp>
      <p:sp>
        <p:nvSpPr>
          <p:cNvPr id="6" name="Date Placeholder 5">
            <a:extLst>
              <a:ext uri="{FF2B5EF4-FFF2-40B4-BE49-F238E27FC236}">
                <a16:creationId xmlns:a16="http://schemas.microsoft.com/office/drawing/2014/main" id="{1E9A85FF-3457-375C-99B7-6D33C2535DC1}"/>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t>2024.11.04</a:t>
            </a:r>
            <a:endParaRPr lang="en-PH" dirty="0"/>
          </a:p>
        </p:txBody>
      </p:sp>
      <p:graphicFrame>
        <p:nvGraphicFramePr>
          <p:cNvPr id="8" name="Content Placeholder 2">
            <a:extLst>
              <a:ext uri="{FF2B5EF4-FFF2-40B4-BE49-F238E27FC236}">
                <a16:creationId xmlns:a16="http://schemas.microsoft.com/office/drawing/2014/main" id="{A43BBDEA-C9CF-46F0-89F1-AF7DD608F650}"/>
              </a:ext>
            </a:extLst>
          </p:cNvPr>
          <p:cNvGraphicFramePr>
            <a:graphicFrameLocks noGrp="1"/>
          </p:cNvGraphicFramePr>
          <p:nvPr>
            <p:ph idx="1"/>
            <p:extLst>
              <p:ext uri="{D42A27DB-BD31-4B8C-83A1-F6EECF244321}">
                <p14:modId xmlns:p14="http://schemas.microsoft.com/office/powerpoint/2010/main" val="3661419257"/>
              </p:ext>
            </p:extLst>
          </p:nvPr>
        </p:nvGraphicFramePr>
        <p:xfrm>
          <a:off x="283265" y="1733384"/>
          <a:ext cx="11625470" cy="4443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2409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964E-65DA-4E41-DFC0-DA8C32902BA0}"/>
              </a:ext>
            </a:extLst>
          </p:cNvPr>
          <p:cNvSpPr>
            <a:spLocks noGrp="1"/>
          </p:cNvSpPr>
          <p:nvPr>
            <p:ph type="title"/>
          </p:nvPr>
        </p:nvSpPr>
        <p:spPr/>
        <p:txBody>
          <a:bodyPr>
            <a:normAutofit/>
          </a:bodyPr>
          <a:lstStyle/>
          <a:p>
            <a:r>
              <a:rPr lang="en-PH" dirty="0"/>
              <a:t>Different initial conditions for PI</a:t>
            </a:r>
          </a:p>
        </p:txBody>
      </p:sp>
      <p:sp>
        <p:nvSpPr>
          <p:cNvPr id="4" name="Slide Number Placeholder 3">
            <a:extLst>
              <a:ext uri="{FF2B5EF4-FFF2-40B4-BE49-F238E27FC236}">
                <a16:creationId xmlns:a16="http://schemas.microsoft.com/office/drawing/2014/main" id="{57AFED88-E652-46F7-398C-A2D7C0780861}"/>
              </a:ext>
            </a:extLst>
          </p:cNvPr>
          <p:cNvSpPr>
            <a:spLocks noGrp="1"/>
          </p:cNvSpPr>
          <p:nvPr>
            <p:ph type="sldNum" sz="quarter" idx="12"/>
          </p:nvPr>
        </p:nvSpPr>
        <p:spPr/>
        <p:txBody>
          <a:bodyPr/>
          <a:lstStyle/>
          <a:p>
            <a:fld id="{32177519-FDB5-46C8-A273-662D2447F0A4}" type="slidenum">
              <a:rPr lang="en-PH" smtClean="0"/>
              <a:t>7</a:t>
            </a:fld>
            <a:endParaRPr lang="en-PH"/>
          </a:p>
        </p:txBody>
      </p:sp>
      <p:sp>
        <p:nvSpPr>
          <p:cNvPr id="5" name="Footer Placeholder 4">
            <a:extLst>
              <a:ext uri="{FF2B5EF4-FFF2-40B4-BE49-F238E27FC236}">
                <a16:creationId xmlns:a16="http://schemas.microsoft.com/office/drawing/2014/main" id="{04415E1A-ABCA-75C2-C46C-323F6500354D}"/>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599E5E78-62D4-4339-6D55-719C41A63919}"/>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2024.11.04</a:t>
            </a:r>
            <a:endParaRPr lang="en-PH" dirty="0"/>
          </a:p>
        </p:txBody>
      </p:sp>
      <p:pic>
        <p:nvPicPr>
          <p:cNvPr id="11" name="Picture 10" descr="A screenshot of a video game&#10;&#10;Description automatically generated">
            <a:extLst>
              <a:ext uri="{FF2B5EF4-FFF2-40B4-BE49-F238E27FC236}">
                <a16:creationId xmlns:a16="http://schemas.microsoft.com/office/drawing/2014/main" id="{73F04C95-7CFD-9AB7-F893-634C62F280DE}"/>
              </a:ext>
            </a:extLst>
          </p:cNvPr>
          <p:cNvPicPr>
            <a:picLocks noChangeAspect="1"/>
          </p:cNvPicPr>
          <p:nvPr/>
        </p:nvPicPr>
        <p:blipFill rotWithShape="1">
          <a:blip r:embed="rId2">
            <a:extLst>
              <a:ext uri="{28A0092B-C50C-407E-A947-70E740481C1C}">
                <a14:useLocalDpi xmlns:a14="http://schemas.microsoft.com/office/drawing/2010/main" val="0"/>
              </a:ext>
            </a:extLst>
          </a:blip>
          <a:srcRect t="50449"/>
          <a:stretch/>
        </p:blipFill>
        <p:spPr>
          <a:xfrm>
            <a:off x="6185030" y="2323779"/>
            <a:ext cx="5751443" cy="3156624"/>
          </a:xfrm>
          <a:prstGeom prst="rect">
            <a:avLst/>
          </a:prstGeom>
        </p:spPr>
      </p:pic>
      <p:pic>
        <p:nvPicPr>
          <p:cNvPr id="14" name="Picture 13" descr="A screenshot of a video game&#10;&#10;Description automatically generated">
            <a:extLst>
              <a:ext uri="{FF2B5EF4-FFF2-40B4-BE49-F238E27FC236}">
                <a16:creationId xmlns:a16="http://schemas.microsoft.com/office/drawing/2014/main" id="{029B3D93-B6FC-027F-43F8-88111D696E1C}"/>
              </a:ext>
            </a:extLst>
          </p:cNvPr>
          <p:cNvPicPr>
            <a:picLocks noChangeAspect="1"/>
          </p:cNvPicPr>
          <p:nvPr/>
        </p:nvPicPr>
        <p:blipFill rotWithShape="1">
          <a:blip r:embed="rId2">
            <a:extLst>
              <a:ext uri="{28A0092B-C50C-407E-A947-70E740481C1C}">
                <a14:useLocalDpi xmlns:a14="http://schemas.microsoft.com/office/drawing/2010/main" val="0"/>
              </a:ext>
            </a:extLst>
          </a:blip>
          <a:srcRect b="49177"/>
          <a:stretch/>
        </p:blipFill>
        <p:spPr>
          <a:xfrm>
            <a:off x="283265" y="2204789"/>
            <a:ext cx="5818937" cy="3275614"/>
          </a:xfrm>
          <a:prstGeom prst="rect">
            <a:avLst/>
          </a:prstGeom>
        </p:spPr>
      </p:pic>
      <p:sp>
        <p:nvSpPr>
          <p:cNvPr id="17" name="TextBox 16">
            <a:extLst>
              <a:ext uri="{FF2B5EF4-FFF2-40B4-BE49-F238E27FC236}">
                <a16:creationId xmlns:a16="http://schemas.microsoft.com/office/drawing/2014/main" id="{A2194284-9E44-5202-6F07-3D82F9C845A9}"/>
              </a:ext>
            </a:extLst>
          </p:cNvPr>
          <p:cNvSpPr txBox="1"/>
          <p:nvPr/>
        </p:nvSpPr>
        <p:spPr>
          <a:xfrm>
            <a:off x="427813" y="5692676"/>
            <a:ext cx="11653208" cy="369332"/>
          </a:xfrm>
          <a:prstGeom prst="rect">
            <a:avLst/>
          </a:prstGeom>
          <a:noFill/>
        </p:spPr>
        <p:txBody>
          <a:bodyPr wrap="square" rtlCol="0">
            <a:spAutoFit/>
          </a:bodyPr>
          <a:lstStyle/>
          <a:p>
            <a:r>
              <a:rPr lang="en-US" dirty="0"/>
              <a:t>  - Circles indicate location of learned students </a:t>
            </a:r>
            <a:endParaRPr lang="en-US" sz="1800" kern="1200" dirty="0">
              <a:solidFill>
                <a:schemeClr val="tx1"/>
              </a:solidFill>
              <a:latin typeface="+mn-lt"/>
              <a:ea typeface="+mn-ea"/>
              <a:cs typeface="+mn-cs"/>
            </a:endParaRPr>
          </a:p>
        </p:txBody>
      </p:sp>
      <p:sp>
        <p:nvSpPr>
          <p:cNvPr id="18" name="Oval 17">
            <a:extLst>
              <a:ext uri="{FF2B5EF4-FFF2-40B4-BE49-F238E27FC236}">
                <a16:creationId xmlns:a16="http://schemas.microsoft.com/office/drawing/2014/main" id="{B24C76A3-3C50-0DA2-48A5-582917DA736E}"/>
              </a:ext>
            </a:extLst>
          </p:cNvPr>
          <p:cNvSpPr/>
          <p:nvPr/>
        </p:nvSpPr>
        <p:spPr>
          <a:xfrm rot="16200000">
            <a:off x="343619" y="5791199"/>
            <a:ext cx="168388" cy="1722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Graphic 2" descr="Meeting with solid fill">
            <a:extLst>
              <a:ext uri="{FF2B5EF4-FFF2-40B4-BE49-F238E27FC236}">
                <a16:creationId xmlns:a16="http://schemas.microsoft.com/office/drawing/2014/main" id="{0D9E0B94-1F09-D94C-29AF-3F2D1BAC5D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1893" y="510426"/>
            <a:ext cx="960482" cy="960482"/>
          </a:xfrm>
          <a:prstGeom prst="rect">
            <a:avLst/>
          </a:prstGeom>
        </p:spPr>
      </p:pic>
    </p:spTree>
    <p:extLst>
      <p:ext uri="{BB962C8B-B14F-4D97-AF65-F5344CB8AC3E}">
        <p14:creationId xmlns:p14="http://schemas.microsoft.com/office/powerpoint/2010/main" val="337328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B52A-FCAB-F1EC-005B-41AD61315CB3}"/>
              </a:ext>
            </a:extLst>
          </p:cNvPr>
          <p:cNvSpPr>
            <a:spLocks noGrp="1"/>
          </p:cNvSpPr>
          <p:nvPr>
            <p:ph type="title"/>
          </p:nvPr>
        </p:nvSpPr>
        <p:spPr/>
        <p:txBody>
          <a:bodyPr/>
          <a:lstStyle/>
          <a:p>
            <a:r>
              <a:rPr lang="en-PH" dirty="0"/>
              <a:t>PCA rules for classroom simulation</a:t>
            </a:r>
          </a:p>
        </p:txBody>
      </p:sp>
      <mc:AlternateContent xmlns:mc="http://schemas.openxmlformats.org/markup-compatibility/2006">
        <mc:Choice xmlns:a14="http://schemas.microsoft.com/office/drawing/2010/main" Requires="a14">
          <p:graphicFrame>
            <p:nvGraphicFramePr>
              <p:cNvPr id="7" name="Content Placeholder 6">
                <a:extLst>
                  <a:ext uri="{FF2B5EF4-FFF2-40B4-BE49-F238E27FC236}">
                    <a16:creationId xmlns:a16="http://schemas.microsoft.com/office/drawing/2014/main" id="{E806B9DF-439D-6E8A-4AEE-F156E9AD5B7D}"/>
                  </a:ext>
                </a:extLst>
              </p:cNvPr>
              <p:cNvGraphicFramePr>
                <a:graphicFrameLocks noGrp="1"/>
              </p:cNvGraphicFramePr>
              <p:nvPr>
                <p:ph idx="1"/>
                <p:extLst>
                  <p:ext uri="{D42A27DB-BD31-4B8C-83A1-F6EECF244321}">
                    <p14:modId xmlns:p14="http://schemas.microsoft.com/office/powerpoint/2010/main" val="1779927785"/>
                  </p:ext>
                </p:extLst>
              </p:nvPr>
            </p:nvGraphicFramePr>
            <p:xfrm>
              <a:off x="303627" y="2449138"/>
              <a:ext cx="11584746" cy="3714242"/>
            </p:xfrm>
            <a:graphic>
              <a:graphicData uri="http://schemas.openxmlformats.org/drawingml/2006/table">
                <a:tbl>
                  <a:tblPr firstRow="1" bandRow="1">
                    <a:tableStyleId>{5C22544A-7EE6-4342-B048-85BDC9FD1C3A}</a:tableStyleId>
                  </a:tblPr>
                  <a:tblGrid>
                    <a:gridCol w="2532951">
                      <a:extLst>
                        <a:ext uri="{9D8B030D-6E8A-4147-A177-3AD203B41FA5}">
                          <a16:colId xmlns:a16="http://schemas.microsoft.com/office/drawing/2014/main" val="2636610420"/>
                        </a:ext>
                      </a:extLst>
                    </a:gridCol>
                    <a:gridCol w="4138048">
                      <a:extLst>
                        <a:ext uri="{9D8B030D-6E8A-4147-A177-3AD203B41FA5}">
                          <a16:colId xmlns:a16="http://schemas.microsoft.com/office/drawing/2014/main" val="27041504"/>
                        </a:ext>
                      </a:extLst>
                    </a:gridCol>
                    <a:gridCol w="4913747">
                      <a:extLst>
                        <a:ext uri="{9D8B030D-6E8A-4147-A177-3AD203B41FA5}">
                          <a16:colId xmlns:a16="http://schemas.microsoft.com/office/drawing/2014/main" val="1504930004"/>
                        </a:ext>
                      </a:extLst>
                    </a:gridCol>
                  </a:tblGrid>
                  <a:tr h="370840">
                    <a:tc>
                      <a:txBody>
                        <a:bodyPr/>
                        <a:lstStyle/>
                        <a:p>
                          <a:endParaRPr lang="en-PH" sz="2000" dirty="0"/>
                        </a:p>
                      </a:txBody>
                      <a:tcPr/>
                    </a:tc>
                    <a:tc>
                      <a:txBody>
                        <a:bodyPr/>
                        <a:lstStyle/>
                        <a:p>
                          <a:pPr algn="ctr"/>
                          <a:r>
                            <a:rPr lang="en-PH" sz="2000" dirty="0"/>
                            <a:t>Traditional Instruction</a:t>
                          </a:r>
                        </a:p>
                      </a:txBody>
                      <a:tcPr/>
                    </a:tc>
                    <a:tc>
                      <a:txBody>
                        <a:bodyPr/>
                        <a:lstStyle/>
                        <a:p>
                          <a:pPr algn="ctr"/>
                          <a:r>
                            <a:rPr lang="en-PH" sz="2000" dirty="0"/>
                            <a:t>Peer Instruction</a:t>
                          </a:r>
                        </a:p>
                      </a:txBody>
                      <a:tcPr/>
                    </a:tc>
                    <a:extLst>
                      <a:ext uri="{0D108BD9-81ED-4DB2-BD59-A6C34878D82A}">
                        <a16:rowId xmlns:a16="http://schemas.microsoft.com/office/drawing/2014/main" val="303543183"/>
                      </a:ext>
                    </a:extLst>
                  </a:tr>
                  <a:tr h="370840">
                    <a:tc>
                      <a:txBody>
                        <a:bodyPr/>
                        <a:lstStyle/>
                        <a:p>
                          <a:r>
                            <a:rPr lang="en-PH" sz="2000" dirty="0"/>
                            <a:t>Initial state of classroom</a:t>
                          </a:r>
                        </a:p>
                      </a:txBody>
                      <a:tcPr/>
                    </a:tc>
                    <a:tc>
                      <a:txBody>
                        <a:bodyPr/>
                        <a:lstStyle/>
                        <a:p>
                          <a:r>
                            <a:rPr lang="en-PH" sz="2000" dirty="0"/>
                            <a:t>Starts with </a:t>
                          </a:r>
                          <a14:m>
                            <m:oMath xmlns:m="http://schemas.openxmlformats.org/officeDocument/2006/math">
                              <m:sSub>
                                <m:sSubPr>
                                  <m:ctrlPr>
                                    <a:rPr lang="en-PH" sz="2000" b="0" i="1" smtClean="0">
                                      <a:latin typeface="Cambria Math" panose="02040503050406030204" pitchFamily="18" charset="0"/>
                                    </a:rPr>
                                  </m:ctrlPr>
                                </m:sSubPr>
                                <m:e>
                                  <m:r>
                                    <a:rPr lang="en-PH" sz="2000" b="0" i="1" smtClean="0">
                                      <a:latin typeface="Cambria Math" panose="02040503050406030204" pitchFamily="18" charset="0"/>
                                    </a:rPr>
                                    <m:t>𝑛</m:t>
                                  </m:r>
                                </m:e>
                                <m:sub>
                                  <m:r>
                                    <a:rPr lang="en-PH" sz="2000" b="0" i="1" smtClean="0">
                                      <a:latin typeface="Cambria Math" panose="02040503050406030204" pitchFamily="18" charset="0"/>
                                    </a:rPr>
                                    <m:t>0</m:t>
                                  </m:r>
                                </m:sub>
                              </m:sSub>
                              <m:r>
                                <a:rPr lang="en-PH" sz="2000" b="0" i="1" smtClean="0">
                                  <a:latin typeface="Cambria Math" panose="02040503050406030204" pitchFamily="18" charset="0"/>
                                </a:rPr>
                                <m:t>=0</m:t>
                              </m:r>
                            </m:oMath>
                          </a14:m>
                          <a:r>
                            <a:rPr lang="en-PH" sz="2000" dirty="0"/>
                            <a:t> learned students</a:t>
                          </a:r>
                        </a:p>
                      </a:txBody>
                      <a:tcPr/>
                    </a:tc>
                    <a:tc>
                      <a:txBody>
                        <a:bodyPr/>
                        <a:lstStyle/>
                        <a:p>
                          <a:r>
                            <a:rPr lang="en-PH" sz="2000" dirty="0"/>
                            <a:t>Starts with </a:t>
                          </a:r>
                          <a14:m>
                            <m:oMath xmlns:m="http://schemas.openxmlformats.org/officeDocument/2006/math">
                              <m:sSub>
                                <m:sSubPr>
                                  <m:ctrlPr>
                                    <a:rPr lang="en-PH" sz="2000" b="0" i="1" smtClean="0">
                                      <a:latin typeface="Cambria Math" panose="02040503050406030204" pitchFamily="18" charset="0"/>
                                    </a:rPr>
                                  </m:ctrlPr>
                                </m:sSubPr>
                                <m:e>
                                  <m:r>
                                    <a:rPr lang="en-PH" sz="2000" b="0" i="1" smtClean="0">
                                      <a:latin typeface="Cambria Math" panose="02040503050406030204" pitchFamily="18" charset="0"/>
                                    </a:rPr>
                                    <m:t>𝑛</m:t>
                                  </m:r>
                                </m:e>
                                <m:sub>
                                  <m:r>
                                    <a:rPr lang="en-PH" sz="2000" b="0" i="1" smtClean="0">
                                      <a:latin typeface="Cambria Math" panose="02040503050406030204" pitchFamily="18" charset="0"/>
                                    </a:rPr>
                                    <m:t>0</m:t>
                                  </m:r>
                                </m:sub>
                              </m:sSub>
                              <m:r>
                                <a:rPr lang="en-PH" sz="2000" b="0" i="1" smtClean="0">
                                  <a:latin typeface="Cambria Math" panose="02040503050406030204" pitchFamily="18" charset="0"/>
                                </a:rPr>
                                <m:t>=4</m:t>
                              </m:r>
                            </m:oMath>
                          </a14:m>
                          <a:r>
                            <a:rPr lang="en-PH" sz="2000" dirty="0"/>
                            <a:t> learned students.</a:t>
                          </a:r>
                          <a:br>
                            <a:rPr lang="en-PH" sz="2000" baseline="0" dirty="0"/>
                          </a:br>
                          <a:r>
                            <a:rPr lang="en-PH" sz="2000" baseline="0" dirty="0"/>
                            <a:t>Different seating arrangements (SA): inner corner, center, outer corner, and random</a:t>
                          </a:r>
                        </a:p>
                      </a:txBody>
                      <a:tcPr/>
                    </a:tc>
                    <a:extLst>
                      <a:ext uri="{0D108BD9-81ED-4DB2-BD59-A6C34878D82A}">
                        <a16:rowId xmlns:a16="http://schemas.microsoft.com/office/drawing/2014/main" val="3748771391"/>
                      </a:ext>
                    </a:extLst>
                  </a:tr>
                  <a:tr h="370840">
                    <a:tc>
                      <a:txBody>
                        <a:bodyPr/>
                        <a:lstStyle/>
                        <a:p>
                          <a:r>
                            <a:rPr lang="en-PH" sz="2000" dirty="0"/>
                            <a:t>Probability of each student learning</a:t>
                          </a:r>
                        </a:p>
                      </a:txBody>
                      <a:tcPr/>
                    </a:tc>
                    <a:tc>
                      <a:txBody>
                        <a:bodyPr/>
                        <a:lstStyle/>
                        <a:p>
                          <a:r>
                            <a:rPr lang="en-PH" sz="2000" dirty="0"/>
                            <a:t>Proportional</a:t>
                          </a:r>
                          <a:r>
                            <a:rPr lang="en-PH" sz="2000" baseline="0" dirty="0"/>
                            <a:t> to  positional </a:t>
                          </a:r>
                          <a:r>
                            <a:rPr lang="en-PH" sz="2000" dirty="0"/>
                            <a:t>learning coefficient </a:t>
                          </a:r>
                          <a14:m>
                            <m:oMath xmlns:m="http://schemas.openxmlformats.org/officeDocument/2006/math">
                              <m:r>
                                <a:rPr lang="en-PH" sz="2000" b="0" i="1" smtClean="0">
                                  <a:latin typeface="Cambria Math" panose="02040503050406030204" pitchFamily="18" charset="0"/>
                                </a:rPr>
                                <m:t>(</m:t>
                              </m:r>
                              <m:sSub>
                                <m:sSubPr>
                                  <m:ctrlPr>
                                    <a:rPr lang="en-PH" sz="2000" b="0" i="1" smtClean="0">
                                      <a:latin typeface="Cambria Math" panose="02040503050406030204" pitchFamily="18" charset="0"/>
                                    </a:rPr>
                                  </m:ctrlPr>
                                </m:sSubPr>
                                <m:e>
                                  <m:r>
                                    <a:rPr lang="en-PH" sz="2000" b="0" i="1" smtClean="0">
                                      <a:latin typeface="Cambria Math" panose="02040503050406030204" pitchFamily="18" charset="0"/>
                                    </a:rPr>
                                    <m:t>𝜌</m:t>
                                  </m:r>
                                </m:e>
                                <m:sub>
                                  <m:r>
                                    <a:rPr lang="en-PH" sz="2000" b="0" i="1" smtClean="0">
                                      <a:latin typeface="Cambria Math" panose="02040503050406030204" pitchFamily="18" charset="0"/>
                                    </a:rPr>
                                    <m:t>0</m:t>
                                  </m:r>
                                </m:sub>
                              </m:sSub>
                              <m:r>
                                <a:rPr lang="en-PH" sz="2000" b="0" i="1" smtClean="0">
                                  <a:latin typeface="Cambria Math" panose="02040503050406030204" pitchFamily="18" charset="0"/>
                                </a:rPr>
                                <m:t>)</m:t>
                              </m:r>
                            </m:oMath>
                          </a14:m>
                          <a:r>
                            <a:rPr lang="en-PH" sz="2000" dirty="0"/>
                            <a:t> and student learning rate (</a:t>
                          </a:r>
                          <a14:m>
                            <m:oMath xmlns:m="http://schemas.openxmlformats.org/officeDocument/2006/math">
                              <m:sSub>
                                <m:sSubPr>
                                  <m:ctrlPr>
                                    <a:rPr lang="en-PH" sz="2000" b="0" i="1" smtClean="0">
                                      <a:latin typeface="Cambria Math" panose="02040503050406030204" pitchFamily="18" charset="0"/>
                                    </a:rPr>
                                  </m:ctrlPr>
                                </m:sSubPr>
                                <m:e>
                                  <m:r>
                                    <a:rPr lang="en-PH" sz="2000" b="0" i="1" smtClean="0">
                                      <a:latin typeface="Cambria Math" panose="02040503050406030204" pitchFamily="18" charset="0"/>
                                    </a:rPr>
                                    <m:t>𝜆</m:t>
                                  </m:r>
                                </m:e>
                                <m:sub>
                                  <m:r>
                                    <a:rPr lang="en-PH" sz="2000" b="0" i="1" smtClean="0">
                                      <a:latin typeface="Cambria Math" panose="02040503050406030204" pitchFamily="18" charset="0"/>
                                    </a:rPr>
                                    <m:t>0</m:t>
                                  </m:r>
                                </m:sub>
                              </m:sSub>
                            </m:oMath>
                          </a14:m>
                          <a:r>
                            <a:rPr lang="en-PH" sz="2000" dirty="0"/>
                            <a:t>).</a:t>
                          </a:r>
                        </a:p>
                        <a:p>
                          <a:endParaRPr lang="en-PH" sz="2000" dirty="0"/>
                        </a:p>
                        <a:p>
                          <a:endParaRPr lang="en-PH" sz="2000" dirty="0"/>
                        </a:p>
                        <a:p>
                          <a:pPr/>
                          <a14:m>
                            <m:oMathPara xmlns:m="http://schemas.openxmlformats.org/officeDocument/2006/math">
                              <m:oMathParaPr>
                                <m:jc m:val="centerGroup"/>
                              </m:oMathParaPr>
                              <m:oMath xmlns:m="http://schemas.openxmlformats.org/officeDocument/2006/math">
                                <m:sSub>
                                  <m:sSubPr>
                                    <m:ctrlPr>
                                      <a:rPr lang="en-PH" sz="2000" b="0" i="1" smtClean="0">
                                        <a:latin typeface="Cambria Math" panose="02040503050406030204" pitchFamily="18" charset="0"/>
                                      </a:rPr>
                                    </m:ctrlPr>
                                  </m:sSubPr>
                                  <m:e>
                                    <m:r>
                                      <a:rPr lang="en-PH" sz="2000" b="0" i="1" smtClean="0">
                                        <a:latin typeface="Cambria Math" panose="02040503050406030204" pitchFamily="18" charset="0"/>
                                      </a:rPr>
                                      <m:t>𝑃</m:t>
                                    </m:r>
                                  </m:e>
                                  <m:sub>
                                    <m:r>
                                      <a:rPr lang="en-PH" sz="2000" b="0" i="1" smtClean="0">
                                        <a:latin typeface="Cambria Math" panose="02040503050406030204" pitchFamily="18" charset="0"/>
                                      </a:rPr>
                                      <m:t>𝑖𝑗</m:t>
                                    </m:r>
                                  </m:sub>
                                </m:sSub>
                                <m:r>
                                  <a:rPr lang="en-PH" sz="2000" b="0" i="1" smtClean="0">
                                    <a:latin typeface="Cambria Math" panose="02040503050406030204" pitchFamily="18" charset="0"/>
                                  </a:rPr>
                                  <m:t>=</m:t>
                                </m:r>
                                <m:sSub>
                                  <m:sSubPr>
                                    <m:ctrlPr>
                                      <a:rPr lang="en-PH" sz="2000" b="0" i="1" smtClean="0">
                                        <a:latin typeface="Cambria Math" panose="02040503050406030204" pitchFamily="18" charset="0"/>
                                      </a:rPr>
                                    </m:ctrlPr>
                                  </m:sSubPr>
                                  <m:e>
                                    <m:r>
                                      <a:rPr lang="en-PH" sz="2000" b="0" i="1" smtClean="0">
                                        <a:latin typeface="Cambria Math" panose="02040503050406030204" pitchFamily="18" charset="0"/>
                                      </a:rPr>
                                      <m:t>𝜆</m:t>
                                    </m:r>
                                  </m:e>
                                  <m:sub>
                                    <m:r>
                                      <a:rPr lang="en-PH" sz="2000" b="0" i="1" smtClean="0">
                                        <a:latin typeface="Cambria Math" panose="02040503050406030204" pitchFamily="18" charset="0"/>
                                      </a:rPr>
                                      <m:t>𝑖𝑗</m:t>
                                    </m:r>
                                  </m:sub>
                                </m:sSub>
                                <m:sSub>
                                  <m:sSubPr>
                                    <m:ctrlPr>
                                      <a:rPr lang="en-PH" sz="2000" b="0" i="1" smtClean="0">
                                        <a:latin typeface="Cambria Math" panose="02040503050406030204" pitchFamily="18" charset="0"/>
                                      </a:rPr>
                                    </m:ctrlPr>
                                  </m:sSubPr>
                                  <m:e>
                                    <m:r>
                                      <a:rPr lang="en-PH" sz="2000" b="0" i="1" smtClean="0">
                                        <a:latin typeface="Cambria Math" panose="02040503050406030204" pitchFamily="18" charset="0"/>
                                      </a:rPr>
                                      <m:t>𝜌</m:t>
                                    </m:r>
                                  </m:e>
                                  <m:sub>
                                    <m:r>
                                      <a:rPr lang="en-PH" sz="2000" b="0" i="1" smtClean="0">
                                        <a:latin typeface="Cambria Math" panose="02040503050406030204" pitchFamily="18" charset="0"/>
                                      </a:rPr>
                                      <m:t>0</m:t>
                                    </m:r>
                                  </m:sub>
                                </m:sSub>
                              </m:oMath>
                            </m:oMathPara>
                          </a14:m>
                          <a:endParaRPr lang="en-PH" sz="2000" dirty="0"/>
                        </a:p>
                      </a:txBody>
                      <a:tcPr/>
                    </a:tc>
                    <a:tc>
                      <a:txBody>
                        <a:bodyPr/>
                        <a:lstStyle/>
                        <a:p>
                          <a:r>
                            <a:rPr lang="en-PH" sz="2000" dirty="0"/>
                            <a:t>Dependent on the positional learning coefficient </a:t>
                          </a:r>
                          <a14:m>
                            <m:oMath xmlns:m="http://schemas.openxmlformats.org/officeDocument/2006/math">
                              <m:r>
                                <a:rPr lang="en-PH" sz="2000" b="0" i="1" smtClean="0">
                                  <a:latin typeface="Cambria Math" panose="02040503050406030204" pitchFamily="18" charset="0"/>
                                </a:rPr>
                                <m:t>(</m:t>
                              </m:r>
                              <m:sSub>
                                <m:sSubPr>
                                  <m:ctrlPr>
                                    <a:rPr lang="en-PH" sz="2000" b="0" i="1" smtClean="0">
                                      <a:latin typeface="Cambria Math" panose="02040503050406030204" pitchFamily="18" charset="0"/>
                                    </a:rPr>
                                  </m:ctrlPr>
                                </m:sSubPr>
                                <m:e>
                                  <m:r>
                                    <a:rPr lang="en-PH" sz="2000" b="0" i="1" smtClean="0">
                                      <a:latin typeface="Cambria Math" panose="02040503050406030204" pitchFamily="18" charset="0"/>
                                    </a:rPr>
                                    <m:t>𝜌</m:t>
                                  </m:r>
                                </m:e>
                                <m:sub>
                                  <m:r>
                                    <a:rPr lang="en-PH" sz="2000" b="0" i="1" smtClean="0">
                                      <a:latin typeface="Cambria Math" panose="02040503050406030204" pitchFamily="18" charset="0"/>
                                    </a:rPr>
                                    <m:t>0</m:t>
                                  </m:r>
                                </m:sub>
                              </m:sSub>
                              <m:r>
                                <a:rPr lang="en-PH" sz="2000" b="0" i="1" smtClean="0">
                                  <a:latin typeface="Cambria Math" panose="02040503050406030204" pitchFamily="18" charset="0"/>
                                </a:rPr>
                                <m:t>)</m:t>
                              </m:r>
                            </m:oMath>
                          </a14:m>
                          <a:r>
                            <a:rPr lang="en-PH" sz="2000" dirty="0"/>
                            <a:t>, student</a:t>
                          </a:r>
                          <a:r>
                            <a:rPr lang="en-PH" sz="2000" baseline="0" dirty="0"/>
                            <a:t> learning rate (</a:t>
                          </a:r>
                          <a14:m>
                            <m:oMath xmlns:m="http://schemas.openxmlformats.org/officeDocument/2006/math">
                              <m:sSub>
                                <m:sSubPr>
                                  <m:ctrlPr>
                                    <a:rPr lang="en-PH" sz="2000" b="0" i="1" baseline="0" smtClean="0">
                                      <a:latin typeface="Cambria Math" panose="02040503050406030204" pitchFamily="18" charset="0"/>
                                    </a:rPr>
                                  </m:ctrlPr>
                                </m:sSubPr>
                                <m:e>
                                  <m:r>
                                    <a:rPr lang="en-PH" sz="2000" b="0" i="1" baseline="0" smtClean="0">
                                      <a:latin typeface="Cambria Math" panose="02040503050406030204" pitchFamily="18" charset="0"/>
                                    </a:rPr>
                                    <m:t>𝜆</m:t>
                                  </m:r>
                                </m:e>
                                <m:sub>
                                  <m:r>
                                    <a:rPr lang="en-PH" sz="2000" b="0" i="1" baseline="0" smtClean="0">
                                      <a:latin typeface="Cambria Math" panose="02040503050406030204" pitchFamily="18" charset="0"/>
                                    </a:rPr>
                                    <m:t>0</m:t>
                                  </m:r>
                                </m:sub>
                              </m:sSub>
                            </m:oMath>
                          </a14:m>
                          <a:r>
                            <a:rPr lang="en-PH" sz="2000" dirty="0"/>
                            <a:t>) and </a:t>
                          </a:r>
                          <a:r>
                            <a:rPr lang="en-PH" sz="2000" u="sng" dirty="0"/>
                            <a:t>the number of learned neighboring students</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PH" sz="1800" b="0" i="1" smtClean="0">
                                        <a:latin typeface="Cambria Math" panose="02040503050406030204" pitchFamily="18" charset="0"/>
                                      </a:rPr>
                                    </m:ctrlPr>
                                  </m:sSubPr>
                                  <m:e>
                                    <m:r>
                                      <a:rPr lang="en-PH" sz="1800" b="0" i="1" smtClean="0">
                                        <a:latin typeface="Cambria Math" panose="02040503050406030204" pitchFamily="18" charset="0"/>
                                      </a:rPr>
                                      <m:t>𝑃</m:t>
                                    </m:r>
                                  </m:e>
                                  <m:sub>
                                    <m:r>
                                      <a:rPr lang="en-PH" sz="1800" b="0" i="1" smtClean="0">
                                        <a:latin typeface="Cambria Math" panose="02040503050406030204" pitchFamily="18" charset="0"/>
                                      </a:rPr>
                                      <m:t>𝑖𝑗</m:t>
                                    </m:r>
                                  </m:sub>
                                </m:sSub>
                                <m:r>
                                  <a:rPr lang="en-PH" sz="1800" b="0" i="1" smtClean="0">
                                    <a:latin typeface="Cambria Math" panose="02040503050406030204" pitchFamily="18" charset="0"/>
                                  </a:rPr>
                                  <m:t>=1 −</m:t>
                                </m:r>
                                <m:nary>
                                  <m:naryPr>
                                    <m:chr m:val="∏"/>
                                    <m:supHide m:val="on"/>
                                    <m:ctrlPr>
                                      <a:rPr lang="en-PH" sz="1800" b="0" i="1" smtClean="0">
                                        <a:latin typeface="Cambria Math" panose="02040503050406030204" pitchFamily="18" charset="0"/>
                                      </a:rPr>
                                    </m:ctrlPr>
                                  </m:naryPr>
                                  <m:sub>
                                    <m:r>
                                      <a:rPr lang="en-PH" sz="1800" b="0" i="1" smtClean="0">
                                        <a:latin typeface="Cambria Math" panose="02040503050406030204" pitchFamily="18" charset="0"/>
                                      </a:rPr>
                                      <m:t>∀</m:t>
                                    </m:r>
                                    <m:r>
                                      <a:rPr lang="en-PH" sz="1800" b="0" i="1" smtClean="0">
                                        <a:latin typeface="Cambria Math" panose="02040503050406030204" pitchFamily="18" charset="0"/>
                                      </a:rPr>
                                      <m:t>𝛿</m:t>
                                    </m:r>
                                    <m:r>
                                      <a:rPr lang="en-PH" sz="1800" b="0" i="1" smtClean="0">
                                        <a:latin typeface="Cambria Math" panose="02040503050406030204" pitchFamily="18" charset="0"/>
                                      </a:rPr>
                                      <m:t>𝑖</m:t>
                                    </m:r>
                                    <m:r>
                                      <a:rPr lang="en-PH" sz="1800" b="0" i="1" smtClean="0">
                                        <a:latin typeface="Cambria Math" panose="02040503050406030204" pitchFamily="18" charset="0"/>
                                      </a:rPr>
                                      <m:t>,</m:t>
                                    </m:r>
                                    <m:r>
                                      <a:rPr lang="en-PH" sz="1800" b="0" i="1" smtClean="0">
                                        <a:latin typeface="Cambria Math" panose="02040503050406030204" pitchFamily="18" charset="0"/>
                                      </a:rPr>
                                      <m:t>𝛿</m:t>
                                    </m:r>
                                    <m:r>
                                      <a:rPr lang="en-PH" sz="1800" b="0" i="1" smtClean="0">
                                        <a:latin typeface="Cambria Math" panose="02040503050406030204" pitchFamily="18" charset="0"/>
                                      </a:rPr>
                                      <m:t>𝑗</m:t>
                                    </m:r>
                                  </m:sub>
                                  <m:sup/>
                                  <m:e>
                                    <m:r>
                                      <a:rPr lang="en-PH" sz="1800" b="0" i="1" smtClean="0">
                                        <a:latin typeface="Cambria Math" panose="02040503050406030204" pitchFamily="18" charset="0"/>
                                      </a:rPr>
                                      <m:t>[1−</m:t>
                                    </m:r>
                                    <m:sSub>
                                      <m:sSubPr>
                                        <m:ctrlPr>
                                          <a:rPr lang="en-PH" sz="1800" b="0" i="1" smtClean="0">
                                            <a:latin typeface="Cambria Math" panose="02040503050406030204" pitchFamily="18" charset="0"/>
                                          </a:rPr>
                                        </m:ctrlPr>
                                      </m:sSubPr>
                                      <m:e>
                                        <m:r>
                                          <a:rPr lang="en-PH" sz="1800" b="0" i="1" smtClean="0">
                                            <a:latin typeface="Cambria Math" panose="02040503050406030204" pitchFamily="18" charset="0"/>
                                          </a:rPr>
                                          <m:t>(</m:t>
                                        </m:r>
                                        <m:r>
                                          <a:rPr lang="en-PH" sz="1800" b="0" i="1" smtClean="0">
                                            <a:latin typeface="Cambria Math" panose="02040503050406030204" pitchFamily="18" charset="0"/>
                                          </a:rPr>
                                          <m:t>𝜆</m:t>
                                        </m:r>
                                      </m:e>
                                      <m:sub>
                                        <m:r>
                                          <a:rPr lang="en-PH" sz="1800" b="0" i="1" smtClean="0">
                                            <a:latin typeface="Cambria Math" panose="02040503050406030204" pitchFamily="18" charset="0"/>
                                          </a:rPr>
                                          <m:t>𝑖𝑗</m:t>
                                        </m:r>
                                      </m:sub>
                                    </m:sSub>
                                    <m:r>
                                      <a:rPr lang="en-PH" sz="1800" b="0" i="1" smtClean="0">
                                        <a:latin typeface="Cambria Math" panose="02040503050406030204" pitchFamily="18" charset="0"/>
                                      </a:rPr>
                                      <m:t>)(</m:t>
                                    </m:r>
                                    <m:sSub>
                                      <m:sSubPr>
                                        <m:ctrlPr>
                                          <a:rPr lang="en-PH" sz="1800" b="0" i="1" smtClean="0">
                                            <a:latin typeface="Cambria Math" panose="02040503050406030204" pitchFamily="18" charset="0"/>
                                          </a:rPr>
                                        </m:ctrlPr>
                                      </m:sSubPr>
                                      <m:e>
                                        <m:r>
                                          <a:rPr lang="en-PH" sz="1800" b="0" i="1" smtClean="0">
                                            <a:latin typeface="Cambria Math" panose="02040503050406030204" pitchFamily="18" charset="0"/>
                                          </a:rPr>
                                          <m:t>𝜌</m:t>
                                        </m:r>
                                      </m:e>
                                      <m:sub>
                                        <m:r>
                                          <a:rPr lang="en-PH" sz="1800" b="0" i="1" smtClean="0">
                                            <a:latin typeface="Cambria Math" panose="02040503050406030204" pitchFamily="18" charset="0"/>
                                          </a:rPr>
                                          <m:t>𝑖</m:t>
                                        </m:r>
                                        <m:r>
                                          <a:rPr lang="en-PH" sz="1800" b="0" i="1" smtClean="0">
                                            <a:latin typeface="Cambria Math" panose="02040503050406030204" pitchFamily="18" charset="0"/>
                                          </a:rPr>
                                          <m:t>+</m:t>
                                        </m:r>
                                        <m:r>
                                          <a:rPr lang="en-PH" sz="1800" b="0" i="1" smtClean="0">
                                            <a:latin typeface="Cambria Math" panose="02040503050406030204" pitchFamily="18" charset="0"/>
                                          </a:rPr>
                                          <m:t>𝛿</m:t>
                                        </m:r>
                                        <m:r>
                                          <a:rPr lang="en-PH" sz="1800" b="0" i="1" smtClean="0">
                                            <a:latin typeface="Cambria Math" panose="02040503050406030204" pitchFamily="18" charset="0"/>
                                          </a:rPr>
                                          <m:t>𝑖</m:t>
                                        </m:r>
                                        <m:r>
                                          <a:rPr lang="en-PH" sz="1800" b="0" i="1" smtClean="0">
                                            <a:latin typeface="Cambria Math" panose="02040503050406030204" pitchFamily="18" charset="0"/>
                                          </a:rPr>
                                          <m:t>, </m:t>
                                        </m:r>
                                        <m:r>
                                          <a:rPr lang="en-PH" sz="1800" b="0" i="1" smtClean="0">
                                            <a:latin typeface="Cambria Math" panose="02040503050406030204" pitchFamily="18" charset="0"/>
                                          </a:rPr>
                                          <m:t>𝑗</m:t>
                                        </m:r>
                                        <m:r>
                                          <a:rPr lang="en-PH" sz="1800" b="0" i="1" smtClean="0">
                                            <a:latin typeface="Cambria Math" panose="02040503050406030204" pitchFamily="18" charset="0"/>
                                          </a:rPr>
                                          <m:t>+</m:t>
                                        </m:r>
                                        <m:r>
                                          <a:rPr lang="en-PH" sz="1800" b="0" i="1" smtClean="0">
                                            <a:latin typeface="Cambria Math" panose="02040503050406030204" pitchFamily="18" charset="0"/>
                                          </a:rPr>
                                          <m:t>𝛿</m:t>
                                        </m:r>
                                        <m:r>
                                          <a:rPr lang="en-PH" sz="1800" b="0" i="1" smtClean="0">
                                            <a:latin typeface="Cambria Math" panose="02040503050406030204" pitchFamily="18" charset="0"/>
                                          </a:rPr>
                                          <m:t>𝑗</m:t>
                                        </m:r>
                                      </m:sub>
                                    </m:sSub>
                                    <m:r>
                                      <a:rPr lang="en-PH" sz="1800" b="0" i="1" smtClean="0">
                                        <a:latin typeface="Cambria Math" panose="02040503050406030204" pitchFamily="18" charset="0"/>
                                      </a:rPr>
                                      <m:t>)(</m:t>
                                    </m:r>
                                    <m:sSub>
                                      <m:sSubPr>
                                        <m:ctrlPr>
                                          <a:rPr lang="en-PH" sz="1800" i="1">
                                            <a:latin typeface="Cambria Math" panose="02040503050406030204" pitchFamily="18" charset="0"/>
                                          </a:rPr>
                                        </m:ctrlPr>
                                      </m:sSubPr>
                                      <m:e>
                                        <m:r>
                                          <a:rPr lang="en-PH" sz="1800" b="0" i="1" smtClean="0">
                                            <a:latin typeface="Cambria Math" panose="02040503050406030204" pitchFamily="18" charset="0"/>
                                          </a:rPr>
                                          <m:t>𝑠</m:t>
                                        </m:r>
                                      </m:e>
                                      <m:sub>
                                        <m:r>
                                          <a:rPr lang="en-PH" sz="1800" i="1">
                                            <a:latin typeface="Cambria Math" panose="02040503050406030204" pitchFamily="18" charset="0"/>
                                          </a:rPr>
                                          <m:t>𝑖</m:t>
                                        </m:r>
                                        <m:r>
                                          <a:rPr lang="en-PH" sz="1800" i="1">
                                            <a:latin typeface="Cambria Math" panose="02040503050406030204" pitchFamily="18" charset="0"/>
                                          </a:rPr>
                                          <m:t>+</m:t>
                                        </m:r>
                                        <m:r>
                                          <a:rPr lang="en-PH" sz="1800" i="1">
                                            <a:latin typeface="Cambria Math" panose="02040503050406030204" pitchFamily="18" charset="0"/>
                                          </a:rPr>
                                          <m:t>𝛿</m:t>
                                        </m:r>
                                        <m:r>
                                          <a:rPr lang="en-PH" sz="1800" i="1">
                                            <a:latin typeface="Cambria Math" panose="02040503050406030204" pitchFamily="18" charset="0"/>
                                          </a:rPr>
                                          <m:t>𝑖</m:t>
                                        </m:r>
                                        <m:r>
                                          <a:rPr lang="en-PH" sz="1800" i="1">
                                            <a:latin typeface="Cambria Math" panose="02040503050406030204" pitchFamily="18" charset="0"/>
                                          </a:rPr>
                                          <m:t>, </m:t>
                                        </m:r>
                                        <m:r>
                                          <a:rPr lang="en-PH" sz="1800" i="1">
                                            <a:latin typeface="Cambria Math" panose="02040503050406030204" pitchFamily="18" charset="0"/>
                                          </a:rPr>
                                          <m:t>𝑗</m:t>
                                        </m:r>
                                        <m:r>
                                          <a:rPr lang="en-PH" sz="1800" i="1">
                                            <a:latin typeface="Cambria Math" panose="02040503050406030204" pitchFamily="18" charset="0"/>
                                          </a:rPr>
                                          <m:t>+</m:t>
                                        </m:r>
                                        <m:r>
                                          <a:rPr lang="en-PH" sz="1800" i="1">
                                            <a:latin typeface="Cambria Math" panose="02040503050406030204" pitchFamily="18" charset="0"/>
                                          </a:rPr>
                                          <m:t>𝛿</m:t>
                                        </m:r>
                                        <m:r>
                                          <a:rPr lang="en-PH" sz="1800" i="1">
                                            <a:latin typeface="Cambria Math" panose="02040503050406030204" pitchFamily="18" charset="0"/>
                                          </a:rPr>
                                          <m:t>𝑗</m:t>
                                        </m:r>
                                      </m:sub>
                                    </m:sSub>
                                    <m:r>
                                      <a:rPr lang="en-PH" sz="1800" b="0" i="1" smtClean="0">
                                        <a:latin typeface="Cambria Math" panose="02040503050406030204" pitchFamily="18" charset="0"/>
                                      </a:rPr>
                                      <m:t>)]</m:t>
                                    </m:r>
                                  </m:e>
                                </m:nary>
                              </m:oMath>
                            </m:oMathPara>
                          </a14:m>
                          <a:endParaRPr lang="en-PH" sz="1800" dirty="0"/>
                        </a:p>
                        <a:p>
                          <a:endParaRPr lang="en-PH" sz="2000" dirty="0"/>
                        </a:p>
                      </a:txBody>
                      <a:tcPr/>
                    </a:tc>
                    <a:extLst>
                      <a:ext uri="{0D108BD9-81ED-4DB2-BD59-A6C34878D82A}">
                        <a16:rowId xmlns:a16="http://schemas.microsoft.com/office/drawing/2014/main" val="535147133"/>
                      </a:ext>
                    </a:extLst>
                  </a:tr>
                </a:tbl>
              </a:graphicData>
            </a:graphic>
          </p:graphicFrame>
        </mc:Choice>
        <mc:Fallback>
          <p:graphicFrame>
            <p:nvGraphicFramePr>
              <p:cNvPr id="7" name="Content Placeholder 6">
                <a:extLst>
                  <a:ext uri="{FF2B5EF4-FFF2-40B4-BE49-F238E27FC236}">
                    <a16:creationId xmlns:a16="http://schemas.microsoft.com/office/drawing/2014/main" id="{E806B9DF-439D-6E8A-4AEE-F156E9AD5B7D}"/>
                  </a:ext>
                </a:extLst>
              </p:cNvPr>
              <p:cNvGraphicFramePr>
                <a:graphicFrameLocks noGrp="1"/>
              </p:cNvGraphicFramePr>
              <p:nvPr>
                <p:ph idx="1"/>
                <p:extLst>
                  <p:ext uri="{D42A27DB-BD31-4B8C-83A1-F6EECF244321}">
                    <p14:modId xmlns:p14="http://schemas.microsoft.com/office/powerpoint/2010/main" val="1779927785"/>
                  </p:ext>
                </p:extLst>
              </p:nvPr>
            </p:nvGraphicFramePr>
            <p:xfrm>
              <a:off x="303627" y="2449138"/>
              <a:ext cx="11584746" cy="3714242"/>
            </p:xfrm>
            <a:graphic>
              <a:graphicData uri="http://schemas.openxmlformats.org/drawingml/2006/table">
                <a:tbl>
                  <a:tblPr firstRow="1" bandRow="1">
                    <a:tableStyleId>{5C22544A-7EE6-4342-B048-85BDC9FD1C3A}</a:tableStyleId>
                  </a:tblPr>
                  <a:tblGrid>
                    <a:gridCol w="2532951">
                      <a:extLst>
                        <a:ext uri="{9D8B030D-6E8A-4147-A177-3AD203B41FA5}">
                          <a16:colId xmlns:a16="http://schemas.microsoft.com/office/drawing/2014/main" val="2636610420"/>
                        </a:ext>
                      </a:extLst>
                    </a:gridCol>
                    <a:gridCol w="4138048">
                      <a:extLst>
                        <a:ext uri="{9D8B030D-6E8A-4147-A177-3AD203B41FA5}">
                          <a16:colId xmlns:a16="http://schemas.microsoft.com/office/drawing/2014/main" val="27041504"/>
                        </a:ext>
                      </a:extLst>
                    </a:gridCol>
                    <a:gridCol w="4913747">
                      <a:extLst>
                        <a:ext uri="{9D8B030D-6E8A-4147-A177-3AD203B41FA5}">
                          <a16:colId xmlns:a16="http://schemas.microsoft.com/office/drawing/2014/main" val="1504930004"/>
                        </a:ext>
                      </a:extLst>
                    </a:gridCol>
                  </a:tblGrid>
                  <a:tr h="396240">
                    <a:tc>
                      <a:txBody>
                        <a:bodyPr/>
                        <a:lstStyle/>
                        <a:p>
                          <a:endParaRPr lang="en-PH" sz="2000" dirty="0"/>
                        </a:p>
                      </a:txBody>
                      <a:tcPr/>
                    </a:tc>
                    <a:tc>
                      <a:txBody>
                        <a:bodyPr/>
                        <a:lstStyle/>
                        <a:p>
                          <a:pPr algn="ctr"/>
                          <a:r>
                            <a:rPr lang="en-PH" sz="2000" dirty="0"/>
                            <a:t>Traditional Instruction</a:t>
                          </a:r>
                        </a:p>
                      </a:txBody>
                      <a:tcPr/>
                    </a:tc>
                    <a:tc>
                      <a:txBody>
                        <a:bodyPr/>
                        <a:lstStyle/>
                        <a:p>
                          <a:pPr algn="ctr"/>
                          <a:r>
                            <a:rPr lang="en-PH" sz="2000" dirty="0"/>
                            <a:t>Peer Instruction</a:t>
                          </a:r>
                        </a:p>
                      </a:txBody>
                      <a:tcPr/>
                    </a:tc>
                    <a:extLst>
                      <a:ext uri="{0D108BD9-81ED-4DB2-BD59-A6C34878D82A}">
                        <a16:rowId xmlns:a16="http://schemas.microsoft.com/office/drawing/2014/main" val="303543183"/>
                      </a:ext>
                    </a:extLst>
                  </a:tr>
                  <a:tr h="1005840">
                    <a:tc>
                      <a:txBody>
                        <a:bodyPr/>
                        <a:lstStyle/>
                        <a:p>
                          <a:r>
                            <a:rPr lang="en-PH" sz="2000" dirty="0"/>
                            <a:t>Initial state of classroom</a:t>
                          </a:r>
                        </a:p>
                      </a:txBody>
                      <a:tcPr/>
                    </a:tc>
                    <a:tc>
                      <a:txBody>
                        <a:bodyPr/>
                        <a:lstStyle/>
                        <a:p>
                          <a:endParaRPr lang="en-US"/>
                        </a:p>
                      </a:txBody>
                      <a:tcPr>
                        <a:blipFill>
                          <a:blip r:embed="rId3"/>
                          <a:stretch>
                            <a:fillRect l="-61414" t="-42169" r="-119440" b="-230120"/>
                          </a:stretch>
                        </a:blipFill>
                      </a:tcPr>
                    </a:tc>
                    <a:tc>
                      <a:txBody>
                        <a:bodyPr/>
                        <a:lstStyle/>
                        <a:p>
                          <a:endParaRPr lang="en-US"/>
                        </a:p>
                      </a:txBody>
                      <a:tcPr>
                        <a:blipFill>
                          <a:blip r:embed="rId3"/>
                          <a:stretch>
                            <a:fillRect l="-135812" t="-42169" r="-496" b="-230120"/>
                          </a:stretch>
                        </a:blipFill>
                      </a:tcPr>
                    </a:tc>
                    <a:extLst>
                      <a:ext uri="{0D108BD9-81ED-4DB2-BD59-A6C34878D82A}">
                        <a16:rowId xmlns:a16="http://schemas.microsoft.com/office/drawing/2014/main" val="3748771391"/>
                      </a:ext>
                    </a:extLst>
                  </a:tr>
                  <a:tr h="2312162">
                    <a:tc>
                      <a:txBody>
                        <a:bodyPr/>
                        <a:lstStyle/>
                        <a:p>
                          <a:r>
                            <a:rPr lang="en-PH" sz="2000" dirty="0"/>
                            <a:t>Probability of each student learning</a:t>
                          </a:r>
                        </a:p>
                      </a:txBody>
                      <a:tcPr/>
                    </a:tc>
                    <a:tc>
                      <a:txBody>
                        <a:bodyPr/>
                        <a:lstStyle/>
                        <a:p>
                          <a:endParaRPr lang="en-US"/>
                        </a:p>
                      </a:txBody>
                      <a:tcPr>
                        <a:blipFill>
                          <a:blip r:embed="rId3"/>
                          <a:stretch>
                            <a:fillRect l="-61414" t="-62105" r="-119440" b="-526"/>
                          </a:stretch>
                        </a:blipFill>
                      </a:tcPr>
                    </a:tc>
                    <a:tc>
                      <a:txBody>
                        <a:bodyPr/>
                        <a:lstStyle/>
                        <a:p>
                          <a:endParaRPr lang="en-US"/>
                        </a:p>
                      </a:txBody>
                      <a:tcPr>
                        <a:blipFill>
                          <a:blip r:embed="rId3"/>
                          <a:stretch>
                            <a:fillRect l="-135812" t="-62105" r="-496" b="-526"/>
                          </a:stretch>
                        </a:blipFill>
                      </a:tcPr>
                    </a:tc>
                    <a:extLst>
                      <a:ext uri="{0D108BD9-81ED-4DB2-BD59-A6C34878D82A}">
                        <a16:rowId xmlns:a16="http://schemas.microsoft.com/office/drawing/2014/main" val="535147133"/>
                      </a:ext>
                    </a:extLst>
                  </a:tr>
                </a:tbl>
              </a:graphicData>
            </a:graphic>
          </p:graphicFrame>
        </mc:Fallback>
      </mc:AlternateContent>
      <p:sp>
        <p:nvSpPr>
          <p:cNvPr id="4" name="Slide Number Placeholder 3">
            <a:extLst>
              <a:ext uri="{FF2B5EF4-FFF2-40B4-BE49-F238E27FC236}">
                <a16:creationId xmlns:a16="http://schemas.microsoft.com/office/drawing/2014/main" id="{688F8610-D923-9805-66E4-ECA8FC6B26D3}"/>
              </a:ext>
            </a:extLst>
          </p:cNvPr>
          <p:cNvSpPr>
            <a:spLocks noGrp="1"/>
          </p:cNvSpPr>
          <p:nvPr>
            <p:ph type="sldNum" sz="quarter" idx="12"/>
          </p:nvPr>
        </p:nvSpPr>
        <p:spPr/>
        <p:txBody>
          <a:bodyPr/>
          <a:lstStyle/>
          <a:p>
            <a:fld id="{32177519-FDB5-46C8-A273-662D2447F0A4}" type="slidenum">
              <a:rPr lang="en-PH" smtClean="0"/>
              <a:t>8</a:t>
            </a:fld>
            <a:endParaRPr lang="en-PH" dirty="0"/>
          </a:p>
        </p:txBody>
      </p:sp>
      <p:sp>
        <p:nvSpPr>
          <p:cNvPr id="5" name="Footer Placeholder 4">
            <a:extLst>
              <a:ext uri="{FF2B5EF4-FFF2-40B4-BE49-F238E27FC236}">
                <a16:creationId xmlns:a16="http://schemas.microsoft.com/office/drawing/2014/main" id="{67FA783B-8F48-FED4-DC0B-5E28F3D55704}"/>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C862D9E1-9A9D-9622-086C-CE2D9D8E3C46}"/>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2024.11.04</a:t>
            </a:r>
            <a:endParaRPr lang="en-PH" dirty="0"/>
          </a:p>
        </p:txBody>
      </p:sp>
      <p:pic>
        <p:nvPicPr>
          <p:cNvPr id="3" name="Graphic 2" descr="Classroom with solid fill">
            <a:extLst>
              <a:ext uri="{FF2B5EF4-FFF2-40B4-BE49-F238E27FC236}">
                <a16:creationId xmlns:a16="http://schemas.microsoft.com/office/drawing/2014/main" id="{ABDF4967-5656-4C28-83A7-FD251C9BA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03058" y="1574001"/>
            <a:ext cx="960482" cy="960482"/>
          </a:xfrm>
          <a:prstGeom prst="rect">
            <a:avLst/>
          </a:prstGeom>
        </p:spPr>
      </p:pic>
      <p:pic>
        <p:nvPicPr>
          <p:cNvPr id="8" name="Graphic 7" descr="Meeting with solid fill">
            <a:extLst>
              <a:ext uri="{FF2B5EF4-FFF2-40B4-BE49-F238E27FC236}">
                <a16:creationId xmlns:a16="http://schemas.microsoft.com/office/drawing/2014/main" id="{D5EDFF13-0DF1-CEAA-10B4-7EC459C511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67163" y="1574002"/>
            <a:ext cx="960482" cy="960482"/>
          </a:xfrm>
          <a:prstGeom prst="rect">
            <a:avLst/>
          </a:prstGeom>
        </p:spPr>
      </p:pic>
    </p:spTree>
    <p:extLst>
      <p:ext uri="{BB962C8B-B14F-4D97-AF65-F5344CB8AC3E}">
        <p14:creationId xmlns:p14="http://schemas.microsoft.com/office/powerpoint/2010/main" val="212800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453153-40EA-9324-EF5F-1BB2B6A6397E}"/>
              </a:ext>
            </a:extLst>
          </p:cNvPr>
          <p:cNvSpPr>
            <a:spLocks noGrp="1"/>
          </p:cNvSpPr>
          <p:nvPr>
            <p:ph type="sldNum" sz="quarter" idx="12"/>
          </p:nvPr>
        </p:nvSpPr>
        <p:spPr/>
        <p:txBody>
          <a:bodyPr/>
          <a:lstStyle/>
          <a:p>
            <a:fld id="{32177519-FDB5-46C8-A273-662D2447F0A4}" type="slidenum">
              <a:rPr lang="en-PH" smtClean="0"/>
              <a:t>9</a:t>
            </a:fld>
            <a:endParaRPr lang="en-PH"/>
          </a:p>
        </p:txBody>
      </p:sp>
      <p:sp>
        <p:nvSpPr>
          <p:cNvPr id="5" name="Footer Placeholder 4">
            <a:extLst>
              <a:ext uri="{FF2B5EF4-FFF2-40B4-BE49-F238E27FC236}">
                <a16:creationId xmlns:a16="http://schemas.microsoft.com/office/drawing/2014/main" id="{F9963156-BB08-1502-B0AA-914ABB4D26A1}"/>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534396A8-B2C9-1033-4A4C-07FC214FD2AC}"/>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2024.07.03</a:t>
            </a:r>
            <a:endParaRPr lang="en-PH" dirty="0"/>
          </a:p>
        </p:txBody>
      </p:sp>
      <p:pic>
        <p:nvPicPr>
          <p:cNvPr id="8" name="2DBPCA-random-128-0.3-animation">
            <a:hlinkClick r:id="" action="ppaction://media"/>
            <a:extLst>
              <a:ext uri="{FF2B5EF4-FFF2-40B4-BE49-F238E27FC236}">
                <a16:creationId xmlns:a16="http://schemas.microsoft.com/office/drawing/2014/main" id="{108F29E7-4955-9B3E-FF11-E48F1864928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276119" y="600075"/>
            <a:ext cx="5185970" cy="5760000"/>
          </a:xfrm>
          <a:prstGeom prst="rect">
            <a:avLst/>
          </a:prstGeom>
        </p:spPr>
      </p:pic>
      <p:pic>
        <p:nvPicPr>
          <p:cNvPr id="7" name="2DBPCA-random-64-0.3-animation">
            <a:hlinkClick r:id="" action="ppaction://media"/>
            <a:extLst>
              <a:ext uri="{FF2B5EF4-FFF2-40B4-BE49-F238E27FC236}">
                <a16:creationId xmlns:a16="http://schemas.microsoft.com/office/drawing/2014/main" id="{C46B2B0E-6A5A-5F24-2CDA-994756364D2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81371" y="600075"/>
            <a:ext cx="5185969" cy="5760000"/>
          </a:xfrm>
          <a:prstGeom prst="rect">
            <a:avLst/>
          </a:prstGeom>
        </p:spPr>
      </p:pic>
      <p:sp>
        <p:nvSpPr>
          <p:cNvPr id="9" name="Rectangle 8">
            <a:extLst>
              <a:ext uri="{FF2B5EF4-FFF2-40B4-BE49-F238E27FC236}">
                <a16:creationId xmlns:a16="http://schemas.microsoft.com/office/drawing/2014/main" id="{9EC975EE-5AB6-DF70-716F-F1B60259258F}"/>
              </a:ext>
            </a:extLst>
          </p:cNvPr>
          <p:cNvSpPr/>
          <p:nvPr/>
        </p:nvSpPr>
        <p:spPr>
          <a:xfrm>
            <a:off x="3049675" y="6029011"/>
            <a:ext cx="1477107" cy="2289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BDF7BFBB-4290-8876-BDC1-AFBAA1C02194}"/>
              </a:ext>
            </a:extLst>
          </p:cNvPr>
          <p:cNvSpPr txBox="1"/>
          <p:nvPr/>
        </p:nvSpPr>
        <p:spPr>
          <a:xfrm>
            <a:off x="2931261" y="5812971"/>
            <a:ext cx="1286189" cy="307777"/>
          </a:xfrm>
          <a:prstGeom prst="rect">
            <a:avLst/>
          </a:prstGeom>
          <a:noFill/>
        </p:spPr>
        <p:txBody>
          <a:bodyPr wrap="square" rtlCol="0">
            <a:spAutoFit/>
          </a:bodyPr>
          <a:lstStyle/>
          <a:p>
            <a:pPr algn="ctr"/>
            <a:r>
              <a:rPr lang="en-PH" sz="1400" dirty="0"/>
              <a:t>Time step</a:t>
            </a:r>
          </a:p>
        </p:txBody>
      </p:sp>
      <p:sp>
        <p:nvSpPr>
          <p:cNvPr id="11" name="Rectangle 10">
            <a:extLst>
              <a:ext uri="{FF2B5EF4-FFF2-40B4-BE49-F238E27FC236}">
                <a16:creationId xmlns:a16="http://schemas.microsoft.com/office/drawing/2014/main" id="{78996648-7D13-DBFB-7C43-5B642686759B}"/>
              </a:ext>
            </a:extLst>
          </p:cNvPr>
          <p:cNvSpPr/>
          <p:nvPr/>
        </p:nvSpPr>
        <p:spPr>
          <a:xfrm>
            <a:off x="8375301" y="6029011"/>
            <a:ext cx="1421842" cy="2289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a:extLst>
              <a:ext uri="{FF2B5EF4-FFF2-40B4-BE49-F238E27FC236}">
                <a16:creationId xmlns:a16="http://schemas.microsoft.com/office/drawing/2014/main" id="{BFDC5B63-7F11-4D3C-9C28-1FFCF61C614A}"/>
              </a:ext>
            </a:extLst>
          </p:cNvPr>
          <p:cNvSpPr txBox="1"/>
          <p:nvPr/>
        </p:nvSpPr>
        <p:spPr>
          <a:xfrm>
            <a:off x="8266523" y="5868237"/>
            <a:ext cx="994468" cy="307777"/>
          </a:xfrm>
          <a:prstGeom prst="rect">
            <a:avLst/>
          </a:prstGeom>
          <a:noFill/>
        </p:spPr>
        <p:txBody>
          <a:bodyPr wrap="square" rtlCol="0">
            <a:spAutoFit/>
          </a:bodyPr>
          <a:lstStyle/>
          <a:p>
            <a:pPr algn="ctr"/>
            <a:r>
              <a:rPr lang="en-PH" sz="1400" dirty="0"/>
              <a:t>Time step</a:t>
            </a:r>
          </a:p>
        </p:txBody>
      </p:sp>
      <p:pic>
        <p:nvPicPr>
          <p:cNvPr id="2" name="Graphic 1" descr="Classroom with solid fill">
            <a:extLst>
              <a:ext uri="{FF2B5EF4-FFF2-40B4-BE49-F238E27FC236}">
                <a16:creationId xmlns:a16="http://schemas.microsoft.com/office/drawing/2014/main" id="{1850DE96-5B18-E2B9-8805-D8D8C73B9F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8752" y="985265"/>
            <a:ext cx="960482" cy="960482"/>
          </a:xfrm>
          <a:prstGeom prst="rect">
            <a:avLst/>
          </a:prstGeom>
        </p:spPr>
      </p:pic>
      <p:pic>
        <p:nvPicPr>
          <p:cNvPr id="3" name="Graphic 2" descr="Meeting with solid fill">
            <a:extLst>
              <a:ext uri="{FF2B5EF4-FFF2-40B4-BE49-F238E27FC236}">
                <a16:creationId xmlns:a16="http://schemas.microsoft.com/office/drawing/2014/main" id="{402D7928-836D-0992-675B-4FAC8D5911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6148" y="985265"/>
            <a:ext cx="960482" cy="960482"/>
          </a:xfrm>
          <a:prstGeom prst="rect">
            <a:avLst/>
          </a:prstGeom>
        </p:spPr>
      </p:pic>
    </p:spTree>
    <p:extLst>
      <p:ext uri="{BB962C8B-B14F-4D97-AF65-F5344CB8AC3E}">
        <p14:creationId xmlns:p14="http://schemas.microsoft.com/office/powerpoint/2010/main" val="3749408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8" fill="hold"/>
                                        <p:tgtEl>
                                          <p:spTgt spid="7"/>
                                        </p:tgtEl>
                                      </p:cBhvr>
                                    </p:cmd>
                                  </p:childTnLst>
                                </p:cTn>
                              </p:par>
                              <p:par>
                                <p:cTn id="7" presetID="1" presetClass="mediacall" presetSubtype="0" fill="hold" nodeType="withEffect">
                                  <p:stCondLst>
                                    <p:cond delay="0"/>
                                  </p:stCondLst>
                                  <p:childTnLst>
                                    <p:cmd type="call" cmd="playFrom(0.0)">
                                      <p:cBhvr>
                                        <p:cTn id="8" dur="218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Y 23-24 2nd Sem RM Slides" id="{591484CA-D152-405E-91A9-82F5ABE92253}" vid="{123F5960-1862-4EB0-85B1-33D226B524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CSG Template</Template>
  <TotalTime>2330</TotalTime>
  <Words>1175</Words>
  <Application>Microsoft Office PowerPoint</Application>
  <PresentationFormat>Widescreen</PresentationFormat>
  <Paragraphs>214</Paragraphs>
  <Slides>23</Slides>
  <Notes>8</Notes>
  <HiddenSlides>1</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Aptos Display</vt:lpstr>
      <vt:lpstr>Arial</vt:lpstr>
      <vt:lpstr>Calibri</vt:lpstr>
      <vt:lpstr>Cambria Math</vt:lpstr>
      <vt:lpstr>Office Theme</vt:lpstr>
      <vt:lpstr>Classroom learning dynamics using a cellular automata spatiotemporal model comparing peer instruction and traditional instruction</vt:lpstr>
      <vt:lpstr>Traditional instruction vs peer instruction</vt:lpstr>
      <vt:lpstr>Advantages of peer instruction (PI)</vt:lpstr>
      <vt:lpstr>Research questions</vt:lpstr>
      <vt:lpstr>PCA model overview</vt:lpstr>
      <vt:lpstr>Binary probabilistic CA model</vt:lpstr>
      <vt:lpstr>Different initial conditions for PI</vt:lpstr>
      <vt:lpstr>PCA rules for classroom simulation</vt:lpstr>
      <vt:lpstr>PowerPoint Presentation</vt:lpstr>
      <vt:lpstr>Class learning rate m with λ (higher is better)</vt:lpstr>
      <vt:lpstr>Time to learn t_max with λ (lower is better)</vt:lpstr>
      <vt:lpstr>Time to learn t_max with class size N (PI vs. Traditional)</vt:lpstr>
      <vt:lpstr>PowerPoint Presentation</vt:lpstr>
      <vt:lpstr>Time to learn (t_max) vs Class size (N)</vt:lpstr>
      <vt:lpstr>Time to learn (t_max) with learning coefficient (ρ_0)</vt:lpstr>
      <vt:lpstr>PI advantage can be very great</vt:lpstr>
      <vt:lpstr>Conclusion: Traditional instruction</vt:lpstr>
      <vt:lpstr>Conclusion: Peer Instruction</vt:lpstr>
      <vt:lpstr>To do</vt:lpstr>
      <vt:lpstr>Classroom learning dynamics using a cellular automata spatiotemporal model comparing peer instruction and traditional instruction</vt:lpstr>
      <vt:lpstr>Heterogenous student learning rate (λ)</vt:lpstr>
      <vt:lpstr>Heterogenous student learning rate (λ)</vt:lpstr>
      <vt:lpstr>Time to learn (t_max) with learning coefficient (ρ_0)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Clarence Ioakim Sy</dc:creator>
  <cp:lastModifiedBy>Clarence Ioakim Sy</cp:lastModifiedBy>
  <cp:revision>8</cp:revision>
  <dcterms:created xsi:type="dcterms:W3CDTF">2024-10-17T04:08:31Z</dcterms:created>
  <dcterms:modified xsi:type="dcterms:W3CDTF">2024-11-04T06:30:18Z</dcterms:modified>
</cp:coreProperties>
</file>